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81" r:id="rId2"/>
    <p:sldId id="280" r:id="rId3"/>
    <p:sldId id="257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58" r:id="rId16"/>
    <p:sldId id="309" r:id="rId17"/>
    <p:sldId id="259" r:id="rId18"/>
    <p:sldId id="293" r:id="rId19"/>
    <p:sldId id="294" r:id="rId20"/>
    <p:sldId id="295" r:id="rId21"/>
    <p:sldId id="296" r:id="rId22"/>
    <p:sldId id="297" r:id="rId23"/>
    <p:sldId id="269" r:id="rId24"/>
    <p:sldId id="260" r:id="rId25"/>
    <p:sldId id="261" r:id="rId26"/>
    <p:sldId id="262" r:id="rId27"/>
    <p:sldId id="263" r:id="rId28"/>
    <p:sldId id="264" r:id="rId29"/>
    <p:sldId id="268" r:id="rId30"/>
    <p:sldId id="265" r:id="rId31"/>
    <p:sldId id="266" r:id="rId32"/>
    <p:sldId id="298" r:id="rId33"/>
    <p:sldId id="301" r:id="rId34"/>
    <p:sldId id="267" r:id="rId35"/>
    <p:sldId id="303" r:id="rId36"/>
    <p:sldId id="304" r:id="rId37"/>
    <p:sldId id="302" r:id="rId38"/>
    <p:sldId id="271" r:id="rId39"/>
    <p:sldId id="305" r:id="rId40"/>
    <p:sldId id="273" r:id="rId41"/>
    <p:sldId id="274" r:id="rId42"/>
    <p:sldId id="275" r:id="rId43"/>
    <p:sldId id="300" r:id="rId44"/>
    <p:sldId id="299" r:id="rId45"/>
    <p:sldId id="276" r:id="rId46"/>
    <p:sldId id="272" r:id="rId47"/>
    <p:sldId id="306" r:id="rId48"/>
    <p:sldId id="307" r:id="rId49"/>
    <p:sldId id="308" r:id="rId50"/>
    <p:sldId id="277" r:id="rId51"/>
    <p:sldId id="278" r:id="rId52"/>
    <p:sldId id="27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553"/>
    <a:srgbClr val="622C5C"/>
    <a:srgbClr val="914594"/>
    <a:srgbClr val="32224B"/>
    <a:srgbClr val="5C2C5D"/>
    <a:srgbClr val="312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77634B-CEF1-41F5-8793-16E1F7D74B42}" v="7" dt="2023-11-26T07:37:19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eem.Qaddoura" userId="2af0cf75-6a6e-42c4-86c6-4145c785f0c0" providerId="ADAL" clId="{A977634B-CEF1-41F5-8793-16E1F7D74B42}"/>
    <pc:docChg chg="undo custSel addSld delSld modSld">
      <pc:chgData name="Raneem.Qaddoura" userId="2af0cf75-6a6e-42c4-86c6-4145c785f0c0" providerId="ADAL" clId="{A977634B-CEF1-41F5-8793-16E1F7D74B42}" dt="2023-11-26T07:38:58.416" v="310" actId="20577"/>
      <pc:docMkLst>
        <pc:docMk/>
      </pc:docMkLst>
      <pc:sldChg chg="modSp new mod">
        <pc:chgData name="Raneem.Qaddoura" userId="2af0cf75-6a6e-42c4-86c6-4145c785f0c0" providerId="ADAL" clId="{A977634B-CEF1-41F5-8793-16E1F7D74B42}" dt="2023-11-26T07:30:05.127" v="2" actId="20577"/>
        <pc:sldMkLst>
          <pc:docMk/>
          <pc:sldMk cId="380495942" sldId="257"/>
        </pc:sldMkLst>
        <pc:spChg chg="mod">
          <ac:chgData name="Raneem.Qaddoura" userId="2af0cf75-6a6e-42c4-86c6-4145c785f0c0" providerId="ADAL" clId="{A977634B-CEF1-41F5-8793-16E1F7D74B42}" dt="2023-11-26T07:30:05.127" v="2" actId="20577"/>
          <ac:spMkLst>
            <pc:docMk/>
            <pc:sldMk cId="380495942" sldId="257"/>
            <ac:spMk id="2" creationId="{BF26009E-7C7D-198C-8A75-7A20A139A33C}"/>
          </ac:spMkLst>
        </pc:spChg>
      </pc:sldChg>
      <pc:sldChg chg="modSp new mod">
        <pc:chgData name="Raneem.Qaddoura" userId="2af0cf75-6a6e-42c4-86c6-4145c785f0c0" providerId="ADAL" clId="{A977634B-CEF1-41F5-8793-16E1F7D74B42}" dt="2023-11-26T07:30:16.329" v="7" actId="20577"/>
        <pc:sldMkLst>
          <pc:docMk/>
          <pc:sldMk cId="826572243" sldId="258"/>
        </pc:sldMkLst>
        <pc:spChg chg="mod">
          <ac:chgData name="Raneem.Qaddoura" userId="2af0cf75-6a6e-42c4-86c6-4145c785f0c0" providerId="ADAL" clId="{A977634B-CEF1-41F5-8793-16E1F7D74B42}" dt="2023-11-26T07:30:16.329" v="7" actId="20577"/>
          <ac:spMkLst>
            <pc:docMk/>
            <pc:sldMk cId="826572243" sldId="258"/>
            <ac:spMk id="2" creationId="{52C19319-EA1B-D405-9E7F-6BD89FC02682}"/>
          </ac:spMkLst>
        </pc:spChg>
      </pc:sldChg>
      <pc:sldChg chg="modSp new mod">
        <pc:chgData name="Raneem.Qaddoura" userId="2af0cf75-6a6e-42c4-86c6-4145c785f0c0" providerId="ADAL" clId="{A977634B-CEF1-41F5-8793-16E1F7D74B42}" dt="2023-11-26T07:30:27.185" v="17" actId="20577"/>
        <pc:sldMkLst>
          <pc:docMk/>
          <pc:sldMk cId="2140671032" sldId="259"/>
        </pc:sldMkLst>
        <pc:spChg chg="mod">
          <ac:chgData name="Raneem.Qaddoura" userId="2af0cf75-6a6e-42c4-86c6-4145c785f0c0" providerId="ADAL" clId="{A977634B-CEF1-41F5-8793-16E1F7D74B42}" dt="2023-11-26T07:30:27.185" v="17" actId="20577"/>
          <ac:spMkLst>
            <pc:docMk/>
            <pc:sldMk cId="2140671032" sldId="259"/>
            <ac:spMk id="2" creationId="{4F2BC897-A767-E8DB-B998-764E37D792D8}"/>
          </ac:spMkLst>
        </pc:spChg>
      </pc:sldChg>
      <pc:sldChg chg="modSp new mod">
        <pc:chgData name="Raneem.Qaddoura" userId="2af0cf75-6a6e-42c4-86c6-4145c785f0c0" providerId="ADAL" clId="{A977634B-CEF1-41F5-8793-16E1F7D74B42}" dt="2023-11-26T07:31:00.843" v="84" actId="20577"/>
        <pc:sldMkLst>
          <pc:docMk/>
          <pc:sldMk cId="305218914" sldId="260"/>
        </pc:sldMkLst>
        <pc:spChg chg="mod">
          <ac:chgData name="Raneem.Qaddoura" userId="2af0cf75-6a6e-42c4-86c6-4145c785f0c0" providerId="ADAL" clId="{A977634B-CEF1-41F5-8793-16E1F7D74B42}" dt="2023-11-26T07:30:45.173" v="33" actId="20577"/>
          <ac:spMkLst>
            <pc:docMk/>
            <pc:sldMk cId="305218914" sldId="260"/>
            <ac:spMk id="2" creationId="{9FC3AEFD-7B9D-962B-EC40-249B71D2A271}"/>
          </ac:spMkLst>
        </pc:spChg>
        <pc:spChg chg="mod">
          <ac:chgData name="Raneem.Qaddoura" userId="2af0cf75-6a6e-42c4-86c6-4145c785f0c0" providerId="ADAL" clId="{A977634B-CEF1-41F5-8793-16E1F7D74B42}" dt="2023-11-26T07:31:00.843" v="84" actId="20577"/>
          <ac:spMkLst>
            <pc:docMk/>
            <pc:sldMk cId="305218914" sldId="260"/>
            <ac:spMk id="3" creationId="{7763AAC4-A766-7CEC-690B-1DCA2ECE3002}"/>
          </ac:spMkLst>
        </pc:spChg>
      </pc:sldChg>
      <pc:sldChg chg="modSp new mod">
        <pc:chgData name="Raneem.Qaddoura" userId="2af0cf75-6a6e-42c4-86c6-4145c785f0c0" providerId="ADAL" clId="{A977634B-CEF1-41F5-8793-16E1F7D74B42}" dt="2023-11-26T07:31:17.936" v="87" actId="20577"/>
        <pc:sldMkLst>
          <pc:docMk/>
          <pc:sldMk cId="3562917759" sldId="261"/>
        </pc:sldMkLst>
        <pc:spChg chg="mod">
          <ac:chgData name="Raneem.Qaddoura" userId="2af0cf75-6a6e-42c4-86c6-4145c785f0c0" providerId="ADAL" clId="{A977634B-CEF1-41F5-8793-16E1F7D74B42}" dt="2023-11-26T07:31:17.936" v="87" actId="20577"/>
          <ac:spMkLst>
            <pc:docMk/>
            <pc:sldMk cId="3562917759" sldId="261"/>
            <ac:spMk id="2" creationId="{545CB51A-AAD5-5CBE-8305-5868D98DFBDC}"/>
          </ac:spMkLst>
        </pc:spChg>
      </pc:sldChg>
      <pc:sldChg chg="modSp new mod">
        <pc:chgData name="Raneem.Qaddoura" userId="2af0cf75-6a6e-42c4-86c6-4145c785f0c0" providerId="ADAL" clId="{A977634B-CEF1-41F5-8793-16E1F7D74B42}" dt="2023-11-26T07:31:41.841" v="112" actId="20577"/>
        <pc:sldMkLst>
          <pc:docMk/>
          <pc:sldMk cId="3240073205" sldId="262"/>
        </pc:sldMkLst>
        <pc:spChg chg="mod">
          <ac:chgData name="Raneem.Qaddoura" userId="2af0cf75-6a6e-42c4-86c6-4145c785f0c0" providerId="ADAL" clId="{A977634B-CEF1-41F5-8793-16E1F7D74B42}" dt="2023-11-26T07:31:41.841" v="112" actId="20577"/>
          <ac:spMkLst>
            <pc:docMk/>
            <pc:sldMk cId="3240073205" sldId="262"/>
            <ac:spMk id="2" creationId="{DA11E3C5-31A8-5B05-81D2-AEC513A506EA}"/>
          </ac:spMkLst>
        </pc:spChg>
      </pc:sldChg>
      <pc:sldChg chg="modSp add mod">
        <pc:chgData name="Raneem.Qaddoura" userId="2af0cf75-6a6e-42c4-86c6-4145c785f0c0" providerId="ADAL" clId="{A977634B-CEF1-41F5-8793-16E1F7D74B42}" dt="2023-11-26T07:31:48.753" v="119" actId="20577"/>
        <pc:sldMkLst>
          <pc:docMk/>
          <pc:sldMk cId="3519230895" sldId="263"/>
        </pc:sldMkLst>
        <pc:spChg chg="mod">
          <ac:chgData name="Raneem.Qaddoura" userId="2af0cf75-6a6e-42c4-86c6-4145c785f0c0" providerId="ADAL" clId="{A977634B-CEF1-41F5-8793-16E1F7D74B42}" dt="2023-11-26T07:31:48.753" v="119" actId="20577"/>
          <ac:spMkLst>
            <pc:docMk/>
            <pc:sldMk cId="3519230895" sldId="263"/>
            <ac:spMk id="2" creationId="{DA11E3C5-31A8-5B05-81D2-AEC513A506EA}"/>
          </ac:spMkLst>
        </pc:spChg>
      </pc:sldChg>
      <pc:sldChg chg="modSp new mod">
        <pc:chgData name="Raneem.Qaddoura" userId="2af0cf75-6a6e-42c4-86c6-4145c785f0c0" providerId="ADAL" clId="{A977634B-CEF1-41F5-8793-16E1F7D74B42}" dt="2023-11-26T07:31:56.968" v="122" actId="20577"/>
        <pc:sldMkLst>
          <pc:docMk/>
          <pc:sldMk cId="1417677983" sldId="264"/>
        </pc:sldMkLst>
        <pc:spChg chg="mod">
          <ac:chgData name="Raneem.Qaddoura" userId="2af0cf75-6a6e-42c4-86c6-4145c785f0c0" providerId="ADAL" clId="{A977634B-CEF1-41F5-8793-16E1F7D74B42}" dt="2023-11-26T07:31:56.968" v="122" actId="20577"/>
          <ac:spMkLst>
            <pc:docMk/>
            <pc:sldMk cId="1417677983" sldId="264"/>
            <ac:spMk id="2" creationId="{94D83C5F-1C5E-E937-3E1F-5870A976E44E}"/>
          </ac:spMkLst>
        </pc:spChg>
      </pc:sldChg>
      <pc:sldChg chg="modSp new mod">
        <pc:chgData name="Raneem.Qaddoura" userId="2af0cf75-6a6e-42c4-86c6-4145c785f0c0" providerId="ADAL" clId="{A977634B-CEF1-41F5-8793-16E1F7D74B42}" dt="2023-11-26T07:35:23.615" v="243" actId="20577"/>
        <pc:sldMkLst>
          <pc:docMk/>
          <pc:sldMk cId="2525337479" sldId="265"/>
        </pc:sldMkLst>
        <pc:spChg chg="mod">
          <ac:chgData name="Raneem.Qaddoura" userId="2af0cf75-6a6e-42c4-86c6-4145c785f0c0" providerId="ADAL" clId="{A977634B-CEF1-41F5-8793-16E1F7D74B42}" dt="2023-11-26T07:35:23.615" v="243" actId="20577"/>
          <ac:spMkLst>
            <pc:docMk/>
            <pc:sldMk cId="2525337479" sldId="265"/>
            <ac:spMk id="2" creationId="{06B8D191-03BB-A4D8-0050-289B3A64B57E}"/>
          </ac:spMkLst>
        </pc:spChg>
      </pc:sldChg>
      <pc:sldChg chg="modSp new mod">
        <pc:chgData name="Raneem.Qaddoura" userId="2af0cf75-6a6e-42c4-86c6-4145c785f0c0" providerId="ADAL" clId="{A977634B-CEF1-41F5-8793-16E1F7D74B42}" dt="2023-11-26T07:35:59.528" v="250" actId="20577"/>
        <pc:sldMkLst>
          <pc:docMk/>
          <pc:sldMk cId="3731520020" sldId="266"/>
        </pc:sldMkLst>
        <pc:spChg chg="mod">
          <ac:chgData name="Raneem.Qaddoura" userId="2af0cf75-6a6e-42c4-86c6-4145c785f0c0" providerId="ADAL" clId="{A977634B-CEF1-41F5-8793-16E1F7D74B42}" dt="2023-11-26T07:35:59.528" v="250" actId="20577"/>
          <ac:spMkLst>
            <pc:docMk/>
            <pc:sldMk cId="3731520020" sldId="266"/>
            <ac:spMk id="2" creationId="{95706755-4EC2-AADA-79C1-2EE03D3FBC93}"/>
          </ac:spMkLst>
        </pc:spChg>
      </pc:sldChg>
      <pc:sldChg chg="modSp new mod">
        <pc:chgData name="Raneem.Qaddoura" userId="2af0cf75-6a6e-42c4-86c6-4145c785f0c0" providerId="ADAL" clId="{A977634B-CEF1-41F5-8793-16E1F7D74B42}" dt="2023-11-26T07:33:49.643" v="175" actId="20577"/>
        <pc:sldMkLst>
          <pc:docMk/>
          <pc:sldMk cId="31944101" sldId="267"/>
        </pc:sldMkLst>
        <pc:spChg chg="mod">
          <ac:chgData name="Raneem.Qaddoura" userId="2af0cf75-6a6e-42c4-86c6-4145c785f0c0" providerId="ADAL" clId="{A977634B-CEF1-41F5-8793-16E1F7D74B42}" dt="2023-11-26T07:33:49.643" v="175" actId="20577"/>
          <ac:spMkLst>
            <pc:docMk/>
            <pc:sldMk cId="31944101" sldId="267"/>
            <ac:spMk id="2" creationId="{A9232565-5322-9FC9-003A-B9357773D3A5}"/>
          </ac:spMkLst>
        </pc:spChg>
      </pc:sldChg>
      <pc:sldChg chg="modSp new mod">
        <pc:chgData name="Raneem.Qaddoura" userId="2af0cf75-6a6e-42c4-86c6-4145c785f0c0" providerId="ADAL" clId="{A977634B-CEF1-41F5-8793-16E1F7D74B42}" dt="2023-11-26T07:35:10.464" v="234" actId="20577"/>
        <pc:sldMkLst>
          <pc:docMk/>
          <pc:sldMk cId="3457163731" sldId="268"/>
        </pc:sldMkLst>
        <pc:spChg chg="mod">
          <ac:chgData name="Raneem.Qaddoura" userId="2af0cf75-6a6e-42c4-86c6-4145c785f0c0" providerId="ADAL" clId="{A977634B-CEF1-41F5-8793-16E1F7D74B42}" dt="2023-11-26T07:35:10.464" v="234" actId="20577"/>
          <ac:spMkLst>
            <pc:docMk/>
            <pc:sldMk cId="3457163731" sldId="268"/>
            <ac:spMk id="2" creationId="{916FFE58-2298-EB9A-9023-702BBF5038D7}"/>
          </ac:spMkLst>
        </pc:spChg>
      </pc:sldChg>
      <pc:sldChg chg="modSp add mod">
        <pc:chgData name="Raneem.Qaddoura" userId="2af0cf75-6a6e-42c4-86c6-4145c785f0c0" providerId="ADAL" clId="{A977634B-CEF1-41F5-8793-16E1F7D74B42}" dt="2023-11-26T07:34:18.637" v="201" actId="20577"/>
        <pc:sldMkLst>
          <pc:docMk/>
          <pc:sldMk cId="4248096847" sldId="269"/>
        </pc:sldMkLst>
        <pc:spChg chg="mod">
          <ac:chgData name="Raneem.Qaddoura" userId="2af0cf75-6a6e-42c4-86c6-4145c785f0c0" providerId="ADAL" clId="{A977634B-CEF1-41F5-8793-16E1F7D74B42}" dt="2023-11-26T07:34:18.637" v="201" actId="20577"/>
          <ac:spMkLst>
            <pc:docMk/>
            <pc:sldMk cId="4248096847" sldId="269"/>
            <ac:spMk id="2" creationId="{916FFE58-2298-EB9A-9023-702BBF5038D7}"/>
          </ac:spMkLst>
        </pc:spChg>
      </pc:sldChg>
      <pc:sldChg chg="modSp add mod">
        <pc:chgData name="Raneem.Qaddoura" userId="2af0cf75-6a6e-42c4-86c6-4145c785f0c0" providerId="ADAL" clId="{A977634B-CEF1-41F5-8793-16E1F7D74B42}" dt="2023-11-26T07:34:28.764" v="214" actId="20577"/>
        <pc:sldMkLst>
          <pc:docMk/>
          <pc:sldMk cId="3534812317" sldId="270"/>
        </pc:sldMkLst>
        <pc:spChg chg="mod">
          <ac:chgData name="Raneem.Qaddoura" userId="2af0cf75-6a6e-42c4-86c6-4145c785f0c0" providerId="ADAL" clId="{A977634B-CEF1-41F5-8793-16E1F7D74B42}" dt="2023-11-26T07:34:28.764" v="214" actId="20577"/>
          <ac:spMkLst>
            <pc:docMk/>
            <pc:sldMk cId="3534812317" sldId="270"/>
            <ac:spMk id="2" creationId="{916FFE58-2298-EB9A-9023-702BBF5038D7}"/>
          </ac:spMkLst>
        </pc:spChg>
      </pc:sldChg>
      <pc:sldChg chg="modSp new mod">
        <pc:chgData name="Raneem.Qaddoura" userId="2af0cf75-6a6e-42c4-86c6-4145c785f0c0" providerId="ADAL" clId="{A977634B-CEF1-41F5-8793-16E1F7D74B42}" dt="2023-11-26T07:34:43.880" v="221" actId="20577"/>
        <pc:sldMkLst>
          <pc:docMk/>
          <pc:sldMk cId="175597947" sldId="271"/>
        </pc:sldMkLst>
        <pc:spChg chg="mod">
          <ac:chgData name="Raneem.Qaddoura" userId="2af0cf75-6a6e-42c4-86c6-4145c785f0c0" providerId="ADAL" clId="{A977634B-CEF1-41F5-8793-16E1F7D74B42}" dt="2023-11-26T07:34:43.880" v="221" actId="20577"/>
          <ac:spMkLst>
            <pc:docMk/>
            <pc:sldMk cId="175597947" sldId="271"/>
            <ac:spMk id="2" creationId="{3E8B55C7-B8E2-8540-68EC-B084039D7FDF}"/>
          </ac:spMkLst>
        </pc:spChg>
      </pc:sldChg>
      <pc:sldChg chg="modSp new mod">
        <pc:chgData name="Raneem.Qaddoura" userId="2af0cf75-6a6e-42c4-86c6-4145c785f0c0" providerId="ADAL" clId="{A977634B-CEF1-41F5-8793-16E1F7D74B42}" dt="2023-11-26T07:37:06.888" v="260" actId="20577"/>
        <pc:sldMkLst>
          <pc:docMk/>
          <pc:sldMk cId="1169846353" sldId="272"/>
        </pc:sldMkLst>
        <pc:spChg chg="mod">
          <ac:chgData name="Raneem.Qaddoura" userId="2af0cf75-6a6e-42c4-86c6-4145c785f0c0" providerId="ADAL" clId="{A977634B-CEF1-41F5-8793-16E1F7D74B42}" dt="2023-11-26T07:37:06.888" v="260" actId="20577"/>
          <ac:spMkLst>
            <pc:docMk/>
            <pc:sldMk cId="1169846353" sldId="272"/>
            <ac:spMk id="2" creationId="{3136D43D-59BD-821B-478C-EF5F093A5F15}"/>
          </ac:spMkLst>
        </pc:spChg>
      </pc:sldChg>
      <pc:sldChg chg="modSp add mod">
        <pc:chgData name="Raneem.Qaddoura" userId="2af0cf75-6a6e-42c4-86c6-4145c785f0c0" providerId="ADAL" clId="{A977634B-CEF1-41F5-8793-16E1F7D74B42}" dt="2023-11-26T07:35:02.800" v="233" actId="20577"/>
        <pc:sldMkLst>
          <pc:docMk/>
          <pc:sldMk cId="1884205213" sldId="273"/>
        </pc:sldMkLst>
        <pc:spChg chg="mod">
          <ac:chgData name="Raneem.Qaddoura" userId="2af0cf75-6a6e-42c4-86c6-4145c785f0c0" providerId="ADAL" clId="{A977634B-CEF1-41F5-8793-16E1F7D74B42}" dt="2023-11-26T07:35:02.800" v="233" actId="20577"/>
          <ac:spMkLst>
            <pc:docMk/>
            <pc:sldMk cId="1884205213" sldId="273"/>
            <ac:spMk id="2" creationId="{916FFE58-2298-EB9A-9023-702BBF5038D7}"/>
          </ac:spMkLst>
        </pc:spChg>
      </pc:sldChg>
      <pc:sldChg chg="modSp add mod">
        <pc:chgData name="Raneem.Qaddoura" userId="2af0cf75-6a6e-42c4-86c6-4145c785f0c0" providerId="ADAL" clId="{A977634B-CEF1-41F5-8793-16E1F7D74B42}" dt="2023-11-26T07:35:30.323" v="249" actId="20577"/>
        <pc:sldMkLst>
          <pc:docMk/>
          <pc:sldMk cId="1297781706" sldId="274"/>
        </pc:sldMkLst>
        <pc:spChg chg="mod">
          <ac:chgData name="Raneem.Qaddoura" userId="2af0cf75-6a6e-42c4-86c6-4145c785f0c0" providerId="ADAL" clId="{A977634B-CEF1-41F5-8793-16E1F7D74B42}" dt="2023-11-26T07:35:30.323" v="249" actId="20577"/>
          <ac:spMkLst>
            <pc:docMk/>
            <pc:sldMk cId="1297781706" sldId="274"/>
            <ac:spMk id="2" creationId="{06B8D191-03BB-A4D8-0050-289B3A64B57E}"/>
          </ac:spMkLst>
        </pc:spChg>
      </pc:sldChg>
      <pc:sldChg chg="add">
        <pc:chgData name="Raneem.Qaddoura" userId="2af0cf75-6a6e-42c4-86c6-4145c785f0c0" providerId="ADAL" clId="{A977634B-CEF1-41F5-8793-16E1F7D74B42}" dt="2023-11-26T07:36:05.727" v="251"/>
        <pc:sldMkLst>
          <pc:docMk/>
          <pc:sldMk cId="563890456" sldId="275"/>
        </pc:sldMkLst>
      </pc:sldChg>
      <pc:sldChg chg="modSp new mod">
        <pc:chgData name="Raneem.Qaddoura" userId="2af0cf75-6a6e-42c4-86c6-4145c785f0c0" providerId="ADAL" clId="{A977634B-CEF1-41F5-8793-16E1F7D74B42}" dt="2023-11-26T07:36:35.190" v="255" actId="20577"/>
        <pc:sldMkLst>
          <pc:docMk/>
          <pc:sldMk cId="2572390181" sldId="276"/>
        </pc:sldMkLst>
        <pc:spChg chg="mod">
          <ac:chgData name="Raneem.Qaddoura" userId="2af0cf75-6a6e-42c4-86c6-4145c785f0c0" providerId="ADAL" clId="{A977634B-CEF1-41F5-8793-16E1F7D74B42}" dt="2023-11-26T07:36:35.190" v="255" actId="20577"/>
          <ac:spMkLst>
            <pc:docMk/>
            <pc:sldMk cId="2572390181" sldId="276"/>
            <ac:spMk id="2" creationId="{96669ED3-17CF-96C7-472F-2F5444AF7D13}"/>
          </ac:spMkLst>
        </pc:spChg>
      </pc:sldChg>
      <pc:sldChg chg="modSp add mod">
        <pc:chgData name="Raneem.Qaddoura" userId="2af0cf75-6a6e-42c4-86c6-4145c785f0c0" providerId="ADAL" clId="{A977634B-CEF1-41F5-8793-16E1F7D74B42}" dt="2023-11-26T07:38:58.416" v="310" actId="20577"/>
        <pc:sldMkLst>
          <pc:docMk/>
          <pc:sldMk cId="4154574044" sldId="277"/>
        </pc:sldMkLst>
        <pc:spChg chg="mod">
          <ac:chgData name="Raneem.Qaddoura" userId="2af0cf75-6a6e-42c4-86c6-4145c785f0c0" providerId="ADAL" clId="{A977634B-CEF1-41F5-8793-16E1F7D74B42}" dt="2023-11-26T07:38:58.416" v="310" actId="20577"/>
          <ac:spMkLst>
            <pc:docMk/>
            <pc:sldMk cId="4154574044" sldId="277"/>
            <ac:spMk id="2" creationId="{916FFE58-2298-EB9A-9023-702BBF5038D7}"/>
          </ac:spMkLst>
        </pc:spChg>
      </pc:sldChg>
      <pc:sldChg chg="new del">
        <pc:chgData name="Raneem.Qaddoura" userId="2af0cf75-6a6e-42c4-86c6-4145c785f0c0" providerId="ADAL" clId="{A977634B-CEF1-41F5-8793-16E1F7D74B42}" dt="2023-11-26T07:37:28.396" v="275" actId="47"/>
        <pc:sldMkLst>
          <pc:docMk/>
          <pc:sldMk cId="1535800218" sldId="278"/>
        </pc:sldMkLst>
      </pc:sldChg>
      <pc:sldChg chg="modSp new mod">
        <pc:chgData name="Raneem.Qaddoura" userId="2af0cf75-6a6e-42c4-86c6-4145c785f0c0" providerId="ADAL" clId="{A977634B-CEF1-41F5-8793-16E1F7D74B42}" dt="2023-11-26T07:38:20.282" v="297" actId="6549"/>
        <pc:sldMkLst>
          <pc:docMk/>
          <pc:sldMk cId="2602648789" sldId="278"/>
        </pc:sldMkLst>
        <pc:spChg chg="mod">
          <ac:chgData name="Raneem.Qaddoura" userId="2af0cf75-6a6e-42c4-86c6-4145c785f0c0" providerId="ADAL" clId="{A977634B-CEF1-41F5-8793-16E1F7D74B42}" dt="2023-11-26T07:38:20.282" v="297" actId="6549"/>
          <ac:spMkLst>
            <pc:docMk/>
            <pc:sldMk cId="2602648789" sldId="278"/>
            <ac:spMk id="2" creationId="{D635B236-DDE2-8D4E-6606-5F004105205D}"/>
          </ac:spMkLst>
        </pc:spChg>
      </pc:sldChg>
      <pc:sldChg chg="new del">
        <pc:chgData name="Raneem.Qaddoura" userId="2af0cf75-6a6e-42c4-86c6-4145c785f0c0" providerId="ADAL" clId="{A977634B-CEF1-41F5-8793-16E1F7D74B42}" dt="2023-11-26T07:37:28.786" v="276" actId="47"/>
        <pc:sldMkLst>
          <pc:docMk/>
          <pc:sldMk cId="1883277749" sldId="279"/>
        </pc:sldMkLst>
      </pc:sldChg>
      <pc:sldChg chg="modSp new mod">
        <pc:chgData name="Raneem.Qaddoura" userId="2af0cf75-6a6e-42c4-86c6-4145c785f0c0" providerId="ADAL" clId="{A977634B-CEF1-41F5-8793-16E1F7D74B42}" dt="2023-11-26T07:37:40.298" v="288" actId="20577"/>
        <pc:sldMkLst>
          <pc:docMk/>
          <pc:sldMk cId="2545989834" sldId="279"/>
        </pc:sldMkLst>
        <pc:spChg chg="mod">
          <ac:chgData name="Raneem.Qaddoura" userId="2af0cf75-6a6e-42c4-86c6-4145c785f0c0" providerId="ADAL" clId="{A977634B-CEF1-41F5-8793-16E1F7D74B42}" dt="2023-11-26T07:37:40.298" v="288" actId="20577"/>
          <ac:spMkLst>
            <pc:docMk/>
            <pc:sldMk cId="2545989834" sldId="279"/>
            <ac:spMk id="2" creationId="{FCA50BFB-736E-3B02-AE28-C8A64EE9B7F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F9EA2-43E2-49EA-8714-AFE2CAEC980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4436581-B9DA-4B32-B92B-D253E9C76B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Historical background.</a:t>
          </a:r>
        </a:p>
      </dgm:t>
    </dgm:pt>
    <dgm:pt modelId="{F3EB3977-0010-4BB8-B23B-4D8D7B9838F6}" type="parTrans" cxnId="{63192CAD-638E-4145-BFF2-DD91454A6FA2}">
      <dgm:prSet/>
      <dgm:spPr/>
      <dgm:t>
        <a:bodyPr/>
        <a:lstStyle/>
        <a:p>
          <a:endParaRPr lang="en-US"/>
        </a:p>
      </dgm:t>
    </dgm:pt>
    <dgm:pt modelId="{99A6EB0F-B5EC-4425-AAE1-ADA80BC4890C}" type="sibTrans" cxnId="{63192CAD-638E-4145-BFF2-DD91454A6FA2}">
      <dgm:prSet/>
      <dgm:spPr/>
      <dgm:t>
        <a:bodyPr/>
        <a:lstStyle/>
        <a:p>
          <a:endParaRPr lang="en-US"/>
        </a:p>
      </dgm:t>
    </dgm:pt>
    <dgm:pt modelId="{24D45EBB-5CCC-4A07-878F-EEBE2B5A4A8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Theoretical background.</a:t>
          </a:r>
        </a:p>
      </dgm:t>
    </dgm:pt>
    <dgm:pt modelId="{97979A71-E3C3-4FE5-A589-30911A0683FD}" type="parTrans" cxnId="{7E2E089F-FD27-46CE-9516-700346AEA41B}">
      <dgm:prSet/>
      <dgm:spPr/>
      <dgm:t>
        <a:bodyPr/>
        <a:lstStyle/>
        <a:p>
          <a:endParaRPr lang="en-US"/>
        </a:p>
      </dgm:t>
    </dgm:pt>
    <dgm:pt modelId="{9533F412-B26E-4CF9-BA55-050C691EEC17}" type="sibTrans" cxnId="{7E2E089F-FD27-46CE-9516-700346AEA41B}">
      <dgm:prSet/>
      <dgm:spPr/>
      <dgm:t>
        <a:bodyPr/>
        <a:lstStyle/>
        <a:p>
          <a:endParaRPr lang="en-US"/>
        </a:p>
      </dgm:t>
    </dgm:pt>
    <dgm:pt modelId="{78552620-F2B9-4BD6-B208-24AB5C0A75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Tools.</a:t>
          </a:r>
        </a:p>
      </dgm:t>
    </dgm:pt>
    <dgm:pt modelId="{C6BD542F-5856-4796-966D-A522C72F34D7}" type="parTrans" cxnId="{00E3DF85-F38B-4EBD-8B50-A3AE92F59B54}">
      <dgm:prSet/>
      <dgm:spPr/>
      <dgm:t>
        <a:bodyPr/>
        <a:lstStyle/>
        <a:p>
          <a:endParaRPr lang="en-US"/>
        </a:p>
      </dgm:t>
    </dgm:pt>
    <dgm:pt modelId="{67C8FE16-C5E0-4371-A1B9-F67010E7839D}" type="sibTrans" cxnId="{00E3DF85-F38B-4EBD-8B50-A3AE92F59B54}">
      <dgm:prSet/>
      <dgm:spPr/>
      <dgm:t>
        <a:bodyPr/>
        <a:lstStyle/>
        <a:p>
          <a:endParaRPr lang="en-US"/>
        </a:p>
      </dgm:t>
    </dgm:pt>
    <dgm:pt modelId="{3DBD4152-C42D-415D-8810-0BC59DB3F3C1}" type="pres">
      <dgm:prSet presAssocID="{DDCF9EA2-43E2-49EA-8714-AFE2CAEC980F}" presName="root" presStyleCnt="0">
        <dgm:presLayoutVars>
          <dgm:dir/>
          <dgm:resizeHandles val="exact"/>
        </dgm:presLayoutVars>
      </dgm:prSet>
      <dgm:spPr/>
    </dgm:pt>
    <dgm:pt modelId="{B7709C78-80E1-43F9-B5F6-A0E850B5D420}" type="pres">
      <dgm:prSet presAssocID="{F4436581-B9DA-4B32-B92B-D253E9C76BD7}" presName="compNode" presStyleCnt="0"/>
      <dgm:spPr/>
    </dgm:pt>
    <dgm:pt modelId="{8C4E8CB6-A3EB-43E0-9F4D-6E97918112DF}" type="pres">
      <dgm:prSet presAssocID="{F4436581-B9DA-4B32-B92B-D253E9C76BD7}" presName="iconBgRect" presStyleLbl="bgShp" presStyleIdx="0" presStyleCnt="3"/>
      <dgm:spPr/>
    </dgm:pt>
    <dgm:pt modelId="{85873A80-B1D3-4352-9697-B42660E819D8}" type="pres">
      <dgm:prSet presAssocID="{F4436581-B9DA-4B32-B92B-D253E9C76B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0B845EC-FBB1-4C8B-9EAB-0F517797A69F}" type="pres">
      <dgm:prSet presAssocID="{F4436581-B9DA-4B32-B92B-D253E9C76BD7}" presName="spaceRect" presStyleCnt="0"/>
      <dgm:spPr/>
    </dgm:pt>
    <dgm:pt modelId="{708652C6-D401-48B7-A9C7-003EC66BBD2A}" type="pres">
      <dgm:prSet presAssocID="{F4436581-B9DA-4B32-B92B-D253E9C76BD7}" presName="textRect" presStyleLbl="revTx" presStyleIdx="0" presStyleCnt="3">
        <dgm:presLayoutVars>
          <dgm:chMax val="1"/>
          <dgm:chPref val="1"/>
        </dgm:presLayoutVars>
      </dgm:prSet>
      <dgm:spPr/>
    </dgm:pt>
    <dgm:pt modelId="{53E08898-3684-49BF-B921-8B4C888F2E64}" type="pres">
      <dgm:prSet presAssocID="{99A6EB0F-B5EC-4425-AAE1-ADA80BC4890C}" presName="sibTrans" presStyleCnt="0"/>
      <dgm:spPr/>
    </dgm:pt>
    <dgm:pt modelId="{BBAF2096-5837-4BB8-BC0D-2C1ECEE38425}" type="pres">
      <dgm:prSet presAssocID="{24D45EBB-5CCC-4A07-878F-EEBE2B5A4A87}" presName="compNode" presStyleCnt="0"/>
      <dgm:spPr/>
    </dgm:pt>
    <dgm:pt modelId="{90DA9E51-5BD0-4E25-B124-7297E74C91FD}" type="pres">
      <dgm:prSet presAssocID="{24D45EBB-5CCC-4A07-878F-EEBE2B5A4A87}" presName="iconBgRect" presStyleLbl="bgShp" presStyleIdx="1" presStyleCnt="3"/>
      <dgm:spPr/>
    </dgm:pt>
    <dgm:pt modelId="{67CE385E-1192-4138-8FAB-971B50F7695A}" type="pres">
      <dgm:prSet presAssocID="{24D45EBB-5CCC-4A07-878F-EEBE2B5A4A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1DADC9AD-7C01-4A23-83E5-477383AB6396}" type="pres">
      <dgm:prSet presAssocID="{24D45EBB-5CCC-4A07-878F-EEBE2B5A4A87}" presName="spaceRect" presStyleCnt="0"/>
      <dgm:spPr/>
    </dgm:pt>
    <dgm:pt modelId="{5B4059DC-EE2A-4FD9-985D-256468881515}" type="pres">
      <dgm:prSet presAssocID="{24D45EBB-5CCC-4A07-878F-EEBE2B5A4A87}" presName="textRect" presStyleLbl="revTx" presStyleIdx="1" presStyleCnt="3">
        <dgm:presLayoutVars>
          <dgm:chMax val="1"/>
          <dgm:chPref val="1"/>
        </dgm:presLayoutVars>
      </dgm:prSet>
      <dgm:spPr/>
    </dgm:pt>
    <dgm:pt modelId="{E6974EB3-67C3-416F-A3C4-759F3F907AFB}" type="pres">
      <dgm:prSet presAssocID="{9533F412-B26E-4CF9-BA55-050C691EEC17}" presName="sibTrans" presStyleCnt="0"/>
      <dgm:spPr/>
    </dgm:pt>
    <dgm:pt modelId="{296BA2BE-4F56-4D7F-999C-89A58A29191F}" type="pres">
      <dgm:prSet presAssocID="{78552620-F2B9-4BD6-B208-24AB5C0A7506}" presName="compNode" presStyleCnt="0"/>
      <dgm:spPr/>
    </dgm:pt>
    <dgm:pt modelId="{46BEE7B1-8C0D-4EBB-B02F-0295083F787B}" type="pres">
      <dgm:prSet presAssocID="{78552620-F2B9-4BD6-B208-24AB5C0A7506}" presName="iconBgRect" presStyleLbl="bgShp" presStyleIdx="2" presStyleCnt="3"/>
      <dgm:spPr/>
    </dgm:pt>
    <dgm:pt modelId="{0D304B82-1E97-449D-8E24-77EFFBD6FB4D}" type="pres">
      <dgm:prSet presAssocID="{78552620-F2B9-4BD6-B208-24AB5C0A75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A8A1A04-765A-4CF6-ABCB-D3B9599A6FA2}" type="pres">
      <dgm:prSet presAssocID="{78552620-F2B9-4BD6-B208-24AB5C0A7506}" presName="spaceRect" presStyleCnt="0"/>
      <dgm:spPr/>
    </dgm:pt>
    <dgm:pt modelId="{8C9CC1BF-2D61-42F8-94BB-D80A120BC17D}" type="pres">
      <dgm:prSet presAssocID="{78552620-F2B9-4BD6-B208-24AB5C0A750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284F61-EC0B-0249-9CFD-FD51F9352F32}" type="presOf" srcId="{F4436581-B9DA-4B32-B92B-D253E9C76BD7}" destId="{708652C6-D401-48B7-A9C7-003EC66BBD2A}" srcOrd="0" destOrd="0" presId="urn:microsoft.com/office/officeart/2018/5/layout/IconCircleLabelList"/>
    <dgm:cxn modelId="{B525806A-90AF-134E-A6D9-1C13CAB0E67C}" type="presOf" srcId="{DDCF9EA2-43E2-49EA-8714-AFE2CAEC980F}" destId="{3DBD4152-C42D-415D-8810-0BC59DB3F3C1}" srcOrd="0" destOrd="0" presId="urn:microsoft.com/office/officeart/2018/5/layout/IconCircleLabelList"/>
    <dgm:cxn modelId="{00E3DF85-F38B-4EBD-8B50-A3AE92F59B54}" srcId="{DDCF9EA2-43E2-49EA-8714-AFE2CAEC980F}" destId="{78552620-F2B9-4BD6-B208-24AB5C0A7506}" srcOrd="2" destOrd="0" parTransId="{C6BD542F-5856-4796-966D-A522C72F34D7}" sibTransId="{67C8FE16-C5E0-4371-A1B9-F67010E7839D}"/>
    <dgm:cxn modelId="{7E2E089F-FD27-46CE-9516-700346AEA41B}" srcId="{DDCF9EA2-43E2-49EA-8714-AFE2CAEC980F}" destId="{24D45EBB-5CCC-4A07-878F-EEBE2B5A4A87}" srcOrd="1" destOrd="0" parTransId="{97979A71-E3C3-4FE5-A589-30911A0683FD}" sibTransId="{9533F412-B26E-4CF9-BA55-050C691EEC17}"/>
    <dgm:cxn modelId="{63192CAD-638E-4145-BFF2-DD91454A6FA2}" srcId="{DDCF9EA2-43E2-49EA-8714-AFE2CAEC980F}" destId="{F4436581-B9DA-4B32-B92B-D253E9C76BD7}" srcOrd="0" destOrd="0" parTransId="{F3EB3977-0010-4BB8-B23B-4D8D7B9838F6}" sibTransId="{99A6EB0F-B5EC-4425-AAE1-ADA80BC4890C}"/>
    <dgm:cxn modelId="{DB3BACF9-B9D7-E343-AA54-FD478E96B4F4}" type="presOf" srcId="{78552620-F2B9-4BD6-B208-24AB5C0A7506}" destId="{8C9CC1BF-2D61-42F8-94BB-D80A120BC17D}" srcOrd="0" destOrd="0" presId="urn:microsoft.com/office/officeart/2018/5/layout/IconCircleLabelList"/>
    <dgm:cxn modelId="{051916FA-2096-7646-A6A2-19A314BC7F6C}" type="presOf" srcId="{24D45EBB-5CCC-4A07-878F-EEBE2B5A4A87}" destId="{5B4059DC-EE2A-4FD9-985D-256468881515}" srcOrd="0" destOrd="0" presId="urn:microsoft.com/office/officeart/2018/5/layout/IconCircleLabelList"/>
    <dgm:cxn modelId="{AAD32AF0-526C-A24D-9B9B-6DB0089F7CCA}" type="presParOf" srcId="{3DBD4152-C42D-415D-8810-0BC59DB3F3C1}" destId="{B7709C78-80E1-43F9-B5F6-A0E850B5D420}" srcOrd="0" destOrd="0" presId="urn:microsoft.com/office/officeart/2018/5/layout/IconCircleLabelList"/>
    <dgm:cxn modelId="{057DFEE5-C037-1F49-B98E-388F3B90BA2A}" type="presParOf" srcId="{B7709C78-80E1-43F9-B5F6-A0E850B5D420}" destId="{8C4E8CB6-A3EB-43E0-9F4D-6E97918112DF}" srcOrd="0" destOrd="0" presId="urn:microsoft.com/office/officeart/2018/5/layout/IconCircleLabelList"/>
    <dgm:cxn modelId="{64B3DEBC-46FA-2D43-80FB-DF210332BFC8}" type="presParOf" srcId="{B7709C78-80E1-43F9-B5F6-A0E850B5D420}" destId="{85873A80-B1D3-4352-9697-B42660E819D8}" srcOrd="1" destOrd="0" presId="urn:microsoft.com/office/officeart/2018/5/layout/IconCircleLabelList"/>
    <dgm:cxn modelId="{3D1C7374-8B99-8E40-85A5-3239083E9C87}" type="presParOf" srcId="{B7709C78-80E1-43F9-B5F6-A0E850B5D420}" destId="{40B845EC-FBB1-4C8B-9EAB-0F517797A69F}" srcOrd="2" destOrd="0" presId="urn:microsoft.com/office/officeart/2018/5/layout/IconCircleLabelList"/>
    <dgm:cxn modelId="{A63700E9-66FF-8041-A3E8-7FE0DCD0F0C8}" type="presParOf" srcId="{B7709C78-80E1-43F9-B5F6-A0E850B5D420}" destId="{708652C6-D401-48B7-A9C7-003EC66BBD2A}" srcOrd="3" destOrd="0" presId="urn:microsoft.com/office/officeart/2018/5/layout/IconCircleLabelList"/>
    <dgm:cxn modelId="{4034D349-B446-7A43-98F0-83838445ACEB}" type="presParOf" srcId="{3DBD4152-C42D-415D-8810-0BC59DB3F3C1}" destId="{53E08898-3684-49BF-B921-8B4C888F2E64}" srcOrd="1" destOrd="0" presId="urn:microsoft.com/office/officeart/2018/5/layout/IconCircleLabelList"/>
    <dgm:cxn modelId="{360DB9EC-92A3-9D44-99D8-069CD7DF9CCF}" type="presParOf" srcId="{3DBD4152-C42D-415D-8810-0BC59DB3F3C1}" destId="{BBAF2096-5837-4BB8-BC0D-2C1ECEE38425}" srcOrd="2" destOrd="0" presId="urn:microsoft.com/office/officeart/2018/5/layout/IconCircleLabelList"/>
    <dgm:cxn modelId="{73F0F4F2-88EE-8B46-9226-2956CA32240C}" type="presParOf" srcId="{BBAF2096-5837-4BB8-BC0D-2C1ECEE38425}" destId="{90DA9E51-5BD0-4E25-B124-7297E74C91FD}" srcOrd="0" destOrd="0" presId="urn:microsoft.com/office/officeart/2018/5/layout/IconCircleLabelList"/>
    <dgm:cxn modelId="{B3E4899B-D3C4-0749-9C30-07947CF3AB86}" type="presParOf" srcId="{BBAF2096-5837-4BB8-BC0D-2C1ECEE38425}" destId="{67CE385E-1192-4138-8FAB-971B50F7695A}" srcOrd="1" destOrd="0" presId="urn:microsoft.com/office/officeart/2018/5/layout/IconCircleLabelList"/>
    <dgm:cxn modelId="{5B7B9F03-16B1-6141-8F1B-E42BBF964EA4}" type="presParOf" srcId="{BBAF2096-5837-4BB8-BC0D-2C1ECEE38425}" destId="{1DADC9AD-7C01-4A23-83E5-477383AB6396}" srcOrd="2" destOrd="0" presId="urn:microsoft.com/office/officeart/2018/5/layout/IconCircleLabelList"/>
    <dgm:cxn modelId="{E90A2FCD-2EFC-9547-AC75-92F6B1DCFC01}" type="presParOf" srcId="{BBAF2096-5837-4BB8-BC0D-2C1ECEE38425}" destId="{5B4059DC-EE2A-4FD9-985D-256468881515}" srcOrd="3" destOrd="0" presId="urn:microsoft.com/office/officeart/2018/5/layout/IconCircleLabelList"/>
    <dgm:cxn modelId="{E2453BD3-EE10-4C4E-8666-8916C4217F5B}" type="presParOf" srcId="{3DBD4152-C42D-415D-8810-0BC59DB3F3C1}" destId="{E6974EB3-67C3-416F-A3C4-759F3F907AFB}" srcOrd="3" destOrd="0" presId="urn:microsoft.com/office/officeart/2018/5/layout/IconCircleLabelList"/>
    <dgm:cxn modelId="{FFC325C9-32B4-0240-AA1A-59487BD0A2D9}" type="presParOf" srcId="{3DBD4152-C42D-415D-8810-0BC59DB3F3C1}" destId="{296BA2BE-4F56-4D7F-999C-89A58A29191F}" srcOrd="4" destOrd="0" presId="urn:microsoft.com/office/officeart/2018/5/layout/IconCircleLabelList"/>
    <dgm:cxn modelId="{2193B80A-98BA-AB4B-96DF-29CFAE985C50}" type="presParOf" srcId="{296BA2BE-4F56-4D7F-999C-89A58A29191F}" destId="{46BEE7B1-8C0D-4EBB-B02F-0295083F787B}" srcOrd="0" destOrd="0" presId="urn:microsoft.com/office/officeart/2018/5/layout/IconCircleLabelList"/>
    <dgm:cxn modelId="{63737E89-720C-1943-B663-8F7C5EB248B2}" type="presParOf" srcId="{296BA2BE-4F56-4D7F-999C-89A58A29191F}" destId="{0D304B82-1E97-449D-8E24-77EFFBD6FB4D}" srcOrd="1" destOrd="0" presId="urn:microsoft.com/office/officeart/2018/5/layout/IconCircleLabelList"/>
    <dgm:cxn modelId="{ED366636-1600-9E4A-8925-F9D1FF4E2AC1}" type="presParOf" srcId="{296BA2BE-4F56-4D7F-999C-89A58A29191F}" destId="{3A8A1A04-765A-4CF6-ABCB-D3B9599A6FA2}" srcOrd="2" destOrd="0" presId="urn:microsoft.com/office/officeart/2018/5/layout/IconCircleLabelList"/>
    <dgm:cxn modelId="{C933708E-DA6A-E64E-B9C2-06C8F57150E1}" type="presParOf" srcId="{296BA2BE-4F56-4D7F-999C-89A58A29191F}" destId="{8C9CC1BF-2D61-42F8-94BB-D80A120BC17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E8CB6-A3EB-43E0-9F4D-6E97918112DF}">
      <dsp:nvSpPr>
        <dsp:cNvPr id="0" name=""/>
        <dsp:cNvSpPr/>
      </dsp:nvSpPr>
      <dsp:spPr>
        <a:xfrm>
          <a:off x="566941" y="2038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73A80-B1D3-4352-9697-B42660E819D8}">
      <dsp:nvSpPr>
        <dsp:cNvPr id="0" name=""/>
        <dsp:cNvSpPr/>
      </dsp:nvSpPr>
      <dsp:spPr>
        <a:xfrm>
          <a:off x="939879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652C6-D401-48B7-A9C7-003EC66BBD2A}">
      <dsp:nvSpPr>
        <dsp:cNvPr id="0" name=""/>
        <dsp:cNvSpPr/>
      </dsp:nvSpPr>
      <dsp:spPr>
        <a:xfrm>
          <a:off x="7535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Historical background.</a:t>
          </a:r>
        </a:p>
      </dsp:txBody>
      <dsp:txXfrm>
        <a:off x="7535" y="2498841"/>
        <a:ext cx="2868750" cy="720000"/>
      </dsp:txXfrm>
    </dsp:sp>
    <dsp:sp modelId="{90DA9E51-5BD0-4E25-B124-7297E74C91FD}">
      <dsp:nvSpPr>
        <dsp:cNvPr id="0" name=""/>
        <dsp:cNvSpPr/>
      </dsp:nvSpPr>
      <dsp:spPr>
        <a:xfrm>
          <a:off x="3937722" y="2038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E385E-1192-4138-8FAB-971B50F7695A}">
      <dsp:nvSpPr>
        <dsp:cNvPr id="0" name=""/>
        <dsp:cNvSpPr/>
      </dsp:nvSpPr>
      <dsp:spPr>
        <a:xfrm>
          <a:off x="4310660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059DC-EE2A-4FD9-985D-256468881515}">
      <dsp:nvSpPr>
        <dsp:cNvPr id="0" name=""/>
        <dsp:cNvSpPr/>
      </dsp:nvSpPr>
      <dsp:spPr>
        <a:xfrm>
          <a:off x="3378316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Theoretical background.</a:t>
          </a:r>
        </a:p>
      </dsp:txBody>
      <dsp:txXfrm>
        <a:off x="3378316" y="2498841"/>
        <a:ext cx="2868750" cy="720000"/>
      </dsp:txXfrm>
    </dsp:sp>
    <dsp:sp modelId="{46BEE7B1-8C0D-4EBB-B02F-0295083F787B}">
      <dsp:nvSpPr>
        <dsp:cNvPr id="0" name=""/>
        <dsp:cNvSpPr/>
      </dsp:nvSpPr>
      <dsp:spPr>
        <a:xfrm>
          <a:off x="7308504" y="2038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04B82-1E97-449D-8E24-77EFFBD6FB4D}">
      <dsp:nvSpPr>
        <dsp:cNvPr id="0" name=""/>
        <dsp:cNvSpPr/>
      </dsp:nvSpPr>
      <dsp:spPr>
        <a:xfrm>
          <a:off x="7681441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CC1BF-2D61-42F8-94BB-D80A120BC17D}">
      <dsp:nvSpPr>
        <dsp:cNvPr id="0" name=""/>
        <dsp:cNvSpPr/>
      </dsp:nvSpPr>
      <dsp:spPr>
        <a:xfrm>
          <a:off x="6749097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Tools.</a:t>
          </a:r>
        </a:p>
      </dsp:txBody>
      <dsp:txXfrm>
        <a:off x="6749097" y="2498841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8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8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24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7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8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6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72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8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25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4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5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5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4938BBA-67E4-4B37-8D0A-0816E03CE25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EEF6815-9AB8-45FE-8F1F-4F9F06BF4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2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JO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endParaRPr lang="en-JO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0462DD-C36F-2317-D643-B27CCE79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en-JO" sz="3200" b="1">
                <a:solidFill>
                  <a:schemeClr val="tx1"/>
                </a:solidFill>
              </a:rPr>
              <a:t>Data mainig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3F48BBB8-F2F3-8152-B8FF-F6B0CE127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Student Name: </a:t>
            </a:r>
            <a:r>
              <a:rPr lang="en-US">
                <a:solidFill>
                  <a:schemeClr val="tx1"/>
                </a:solidFill>
              </a:rPr>
              <a:t>Saif Kamal Salim Haddad.</a:t>
            </a:r>
            <a:endParaRPr lang="en-US" b="1">
              <a:solidFill>
                <a:schemeClr val="tx1"/>
              </a:solidFill>
            </a:endParaRPr>
          </a:p>
          <a:p>
            <a:endParaRPr lang="en-US" b="1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tx1"/>
                </a:solidFill>
              </a:rPr>
              <a:t>Student Id: </a:t>
            </a:r>
            <a:r>
              <a:rPr lang="en-US">
                <a:solidFill>
                  <a:schemeClr val="tx1"/>
                </a:solidFill>
              </a:rPr>
              <a:t>21110214.</a:t>
            </a:r>
            <a:endParaRPr lang="en-US" b="1">
              <a:solidFill>
                <a:schemeClr val="tx1"/>
              </a:solidFill>
            </a:endParaRPr>
          </a:p>
          <a:p>
            <a:endParaRPr lang="en-US" b="1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tx1"/>
                </a:solidFill>
              </a:rPr>
              <a:t>Section number: </a:t>
            </a:r>
            <a:r>
              <a:rPr lang="en-US">
                <a:solidFill>
                  <a:schemeClr val="tx1"/>
                </a:solidFill>
              </a:rPr>
              <a:t>Section (2).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3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6A56F6-819B-3FA1-CE5F-3B95C2C6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JO" sz="2000" dirty="0"/>
              <a:t>Computational science</a:t>
            </a:r>
            <a:br>
              <a:rPr lang="en-JO" sz="2000" dirty="0"/>
            </a:br>
            <a:r>
              <a:rPr lang="en-JO" sz="2000" dirty="0"/>
              <a:t>1950 - 1990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C086-ACE1-63BC-D932-16068A64C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9" y="2426814"/>
            <a:ext cx="6961579" cy="3416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JO" b="1" dirty="0"/>
              <a:t>4- </a:t>
            </a:r>
            <a:r>
              <a:rPr lang="en-US" b="1" dirty="0"/>
              <a:t>Natural and Artificial Systems 1975:</a:t>
            </a:r>
            <a:r>
              <a:rPr lang="en-US" dirty="0"/>
              <a:t>(</a:t>
            </a:r>
            <a:r>
              <a:rPr lang="en-US" dirty="0" err="1"/>
              <a:t>Suanfazu</a:t>
            </a:r>
            <a:r>
              <a:rPr lang="en-US" dirty="0"/>
              <a:t> et al., 2021) (</a:t>
            </a:r>
            <a:r>
              <a:rPr lang="en-US" dirty="0" err="1"/>
              <a:t>Exastax</a:t>
            </a:r>
            <a:r>
              <a:rPr lang="en-US" dirty="0"/>
              <a:t>, 2017) (</a:t>
            </a:r>
            <a:r>
              <a:rPr lang="en-US" dirty="0" err="1"/>
              <a:t>bootcamp.rutgers</a:t>
            </a:r>
            <a:r>
              <a:rPr lang="en-US" dirty="0"/>
              <a:t>, 2021)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- This book was written by John Henry Holland.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JO" dirty="0"/>
              <a:t>- </a:t>
            </a:r>
            <a:r>
              <a:rPr lang="en-US" dirty="0"/>
              <a:t>Presents the theoretical basis and analyzes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The basic study of this book is on genetic algorithms.</a:t>
            </a:r>
            <a:endParaRPr lang="en-JO" dirty="0"/>
          </a:p>
        </p:txBody>
      </p:sp>
      <p:pic>
        <p:nvPicPr>
          <p:cNvPr id="8" name="Picture 7" descr="A cover of a book&#10;&#10;Description automatically generated">
            <a:extLst>
              <a:ext uri="{FF2B5EF4-FFF2-40B4-BE49-F238E27FC236}">
                <a16:creationId xmlns:a16="http://schemas.microsoft.com/office/drawing/2014/main" id="{5A54B9A4-BECD-6248-A960-8B925426B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5781" b="-5"/>
          <a:stretch/>
        </p:blipFill>
        <p:spPr>
          <a:xfrm>
            <a:off x="7560733" y="2775951"/>
            <a:ext cx="2090649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person smiling with a big smile&#10;&#10;Description automatically generated">
            <a:extLst>
              <a:ext uri="{FF2B5EF4-FFF2-40B4-BE49-F238E27FC236}">
                <a16:creationId xmlns:a16="http://schemas.microsoft.com/office/drawing/2014/main" id="{5A49A69B-90C5-8FA2-2280-52BE478B1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369"/>
          <a:stretch/>
        </p:blipFill>
        <p:spPr>
          <a:xfrm>
            <a:off x="9738907" y="2775951"/>
            <a:ext cx="2090649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07823-532D-A9B6-3C4E-11B0E7226796}"/>
              </a:ext>
            </a:extLst>
          </p:cNvPr>
          <p:cNvSpPr/>
          <p:nvPr/>
        </p:nvSpPr>
        <p:spPr>
          <a:xfrm>
            <a:off x="7560740" y="5851485"/>
            <a:ext cx="4268816" cy="2901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E89A1-9821-6956-A3C3-95FC6DEAC066}"/>
              </a:ext>
            </a:extLst>
          </p:cNvPr>
          <p:cNvSpPr txBox="1"/>
          <p:nvPr/>
        </p:nvSpPr>
        <p:spPr>
          <a:xfrm>
            <a:off x="9826432" y="5796497"/>
            <a:ext cx="2090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John Henry Holland</a:t>
            </a:r>
            <a:endParaRPr lang="en-JO" sz="2000" dirty="0">
              <a:solidFill>
                <a:schemeClr val="bg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37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D36EFE-31AF-C671-A443-7741454A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25755"/>
            <a:ext cx="8761413" cy="85487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JO" sz="2000" dirty="0">
                <a:solidFill>
                  <a:srgbClr val="EBEBEB"/>
                </a:solidFill>
              </a:rPr>
              <a:t>The birth of data mining</a:t>
            </a:r>
            <a:br>
              <a:rPr lang="en-JO" sz="2000" dirty="0">
                <a:solidFill>
                  <a:srgbClr val="EBEBEB"/>
                </a:solidFill>
              </a:rPr>
            </a:br>
            <a:r>
              <a:rPr lang="en-JO" sz="2000" dirty="0">
                <a:solidFill>
                  <a:srgbClr val="EBEBEB"/>
                </a:solidFill>
              </a:rPr>
              <a:t>1989 - 2007</a:t>
            </a:r>
            <a:br>
              <a:rPr lang="en-JO" sz="2000" dirty="0">
                <a:solidFill>
                  <a:srgbClr val="EBEBEB"/>
                </a:solidFill>
              </a:rPr>
            </a:br>
            <a:endParaRPr lang="en-JO" sz="20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4407-B9F1-1D8F-39FC-1FE6D80C7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36" y="2468032"/>
            <a:ext cx="8808013" cy="3416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JO" sz="2000" b="1" dirty="0"/>
              <a:t>1- </a:t>
            </a:r>
            <a:r>
              <a:rPr lang="en-US" sz="2000" b="1" dirty="0"/>
              <a:t>Knowledge Discovery in Databases (KDD) 1989:</a:t>
            </a:r>
            <a:r>
              <a:rPr lang="en-US" sz="2000" dirty="0"/>
              <a:t>(</a:t>
            </a:r>
            <a:r>
              <a:rPr lang="en-US" sz="2000" dirty="0" err="1"/>
              <a:t>Suanfazu</a:t>
            </a:r>
            <a:r>
              <a:rPr lang="en-US" sz="2000" dirty="0"/>
              <a:t> et al., 2021) (</a:t>
            </a:r>
            <a:r>
              <a:rPr lang="en-US" sz="2000" dirty="0" err="1"/>
              <a:t>Exastax</a:t>
            </a:r>
            <a:r>
              <a:rPr lang="en-US" sz="2000" dirty="0"/>
              <a:t>, 2017) (</a:t>
            </a:r>
            <a:r>
              <a:rPr lang="en-US" sz="2000" dirty="0" err="1"/>
              <a:t>bootcamp.rutgers</a:t>
            </a:r>
            <a:r>
              <a:rPr lang="en-US" sz="2000" dirty="0"/>
              <a:t>, 2021)</a:t>
            </a: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- KDD was created by Gregory </a:t>
            </a:r>
            <a:r>
              <a:rPr lang="en-US" sz="2000" dirty="0" err="1"/>
              <a:t>Piatetsky</a:t>
            </a:r>
            <a:r>
              <a:rPr lang="en-US" sz="2000" dirty="0"/>
              <a:t>-Shapiro, who also arranged the first workshop on the topic.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- This is the first time that data mining has been studied as a separate subject.</a:t>
            </a:r>
          </a:p>
          <a:p>
            <a:pPr marL="0" indent="0">
              <a:buNone/>
            </a:pPr>
            <a:r>
              <a:rPr lang="en-US" sz="2000" dirty="0"/>
              <a:t>-KDD is the whole process and data mining is a part of this process </a:t>
            </a:r>
          </a:p>
        </p:txBody>
      </p:sp>
      <p:pic>
        <p:nvPicPr>
          <p:cNvPr id="16" name="Picture 15" descr="A person with glasses smiling&#10;&#10;Description automatically generated">
            <a:extLst>
              <a:ext uri="{FF2B5EF4-FFF2-40B4-BE49-F238E27FC236}">
                <a16:creationId xmlns:a16="http://schemas.microsoft.com/office/drawing/2014/main" id="{7A10D37D-396F-4B85-737C-5DE727C9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49" y="2778068"/>
            <a:ext cx="2361715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5E0A9F-7E0D-BE12-2BD5-B0BB7EB68CF9}"/>
              </a:ext>
            </a:extLst>
          </p:cNvPr>
          <p:cNvSpPr/>
          <p:nvPr/>
        </p:nvSpPr>
        <p:spPr>
          <a:xfrm>
            <a:off x="9319149" y="5677917"/>
            <a:ext cx="2361715" cy="3085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4BAF6-DC51-6C2C-9C8E-19C3969FDDB2}"/>
              </a:ext>
            </a:extLst>
          </p:cNvPr>
          <p:cNvSpPr txBox="1"/>
          <p:nvPr/>
        </p:nvSpPr>
        <p:spPr>
          <a:xfrm>
            <a:off x="9462024" y="5632135"/>
            <a:ext cx="2361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Gregory </a:t>
            </a:r>
            <a:r>
              <a:rPr lang="en-US" sz="2000" dirty="0" err="1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Piatetsky</a:t>
            </a:r>
            <a:r>
              <a:rPr lang="en-US" sz="2000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-S</a:t>
            </a:r>
            <a:endParaRPr lang="en-JO" sz="2000" dirty="0">
              <a:solidFill>
                <a:schemeClr val="bg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33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data mining&#10;&#10;Description automatically generated">
            <a:extLst>
              <a:ext uri="{FF2B5EF4-FFF2-40B4-BE49-F238E27FC236}">
                <a16:creationId xmlns:a16="http://schemas.microsoft.com/office/drawing/2014/main" id="{8101F10D-0311-68B3-B7E9-970C0299F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84" y="2077117"/>
            <a:ext cx="8499348" cy="478088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153C733-A656-FAE5-4359-973F4C9E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JO" sz="2000" dirty="0">
                <a:solidFill>
                  <a:srgbClr val="EBEBEB"/>
                </a:solidFill>
              </a:rPr>
              <a:t>The birth of data mining</a:t>
            </a:r>
            <a:br>
              <a:rPr lang="en-JO" sz="2000" dirty="0">
                <a:solidFill>
                  <a:srgbClr val="EBEBEB"/>
                </a:solidFill>
              </a:rPr>
            </a:br>
            <a:r>
              <a:rPr lang="en-JO" sz="2000" dirty="0">
                <a:solidFill>
                  <a:srgbClr val="EBEBEB"/>
                </a:solidFill>
              </a:rPr>
              <a:t>1989 - 2007</a:t>
            </a:r>
            <a:br>
              <a:rPr lang="en-JO" sz="2000" dirty="0">
                <a:solidFill>
                  <a:srgbClr val="EBEBEB"/>
                </a:solidFill>
              </a:rPr>
            </a:br>
            <a:endParaRPr lang="en-JO" sz="2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2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9E722-4389-95D4-1641-3CB1DDCA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2357438"/>
            <a:ext cx="11201399" cy="4500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2- Support Vector Machines (SVM) 1992:</a:t>
            </a:r>
            <a:r>
              <a:rPr lang="en-US" sz="2000" dirty="0"/>
              <a:t>(</a:t>
            </a:r>
            <a:r>
              <a:rPr lang="en-US" sz="2000" dirty="0" err="1"/>
              <a:t>Suanfazu</a:t>
            </a:r>
            <a:r>
              <a:rPr lang="en-US" sz="2000" dirty="0"/>
              <a:t> et al., 2021) (</a:t>
            </a:r>
            <a:r>
              <a:rPr lang="en-US" sz="2000" dirty="0" err="1"/>
              <a:t>Exastax</a:t>
            </a:r>
            <a:r>
              <a:rPr lang="en-US" sz="2000" dirty="0"/>
              <a:t>, 2017) (</a:t>
            </a:r>
            <a:r>
              <a:rPr lang="en-US" sz="2000" dirty="0" err="1"/>
              <a:t>bootcamp.rutgers</a:t>
            </a:r>
            <a:r>
              <a:rPr lang="en-US" sz="2000" dirty="0"/>
              <a:t>, 2021)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The ability to handle complicated data sets greatly improved the capacities of data analysis.</a:t>
            </a:r>
          </a:p>
          <a:p>
            <a:pPr marL="0" indent="0">
              <a:buNone/>
            </a:pPr>
            <a:r>
              <a:rPr lang="en-US" sz="2000" dirty="0"/>
              <a:t>These days, SVMs are an essential tool in data mining, supporting tasks related to regression and classification in the general KDD process.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3- Moneyball Revolution 2003:</a:t>
            </a:r>
          </a:p>
          <a:p>
            <a:pPr marL="0" indent="0">
              <a:buNone/>
            </a:pPr>
            <a:r>
              <a:rPr lang="en-US" sz="2000" dirty="0"/>
              <a:t>-popularized by Michael Lewis' book.</a:t>
            </a:r>
          </a:p>
          <a:p>
            <a:pPr marL="0" indent="0">
              <a:buNone/>
            </a:pPr>
            <a:r>
              <a:rPr lang="en-US" sz="2000" dirty="0"/>
              <a:t>-showed how data mining may be used in baseball team leadership.</a:t>
            </a:r>
            <a:br>
              <a:rPr lang="en-US" sz="2000" dirty="0"/>
            </a:br>
            <a:endParaRPr lang="en-US" sz="2000" dirty="0"/>
          </a:p>
          <a:p>
            <a:endParaRPr lang="en-JO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endParaRPr lang="en-JO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3CB3AF-A7DB-A55B-5FF9-0F669F53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JO" sz="2000" dirty="0">
                <a:solidFill>
                  <a:srgbClr val="EBEBEB"/>
                </a:solidFill>
              </a:rPr>
              <a:t>The birth of data mining</a:t>
            </a:r>
            <a:br>
              <a:rPr lang="en-JO" sz="2000" dirty="0">
                <a:solidFill>
                  <a:srgbClr val="EBEBEB"/>
                </a:solidFill>
              </a:rPr>
            </a:br>
            <a:r>
              <a:rPr lang="en-JO" sz="2000" dirty="0">
                <a:solidFill>
                  <a:srgbClr val="EBEBEB"/>
                </a:solidFill>
              </a:rPr>
              <a:t>1989 - 2007</a:t>
            </a:r>
            <a:br>
              <a:rPr lang="en-JO" sz="2000" dirty="0">
                <a:solidFill>
                  <a:srgbClr val="EBEBEB"/>
                </a:solidFill>
              </a:rPr>
            </a:br>
            <a:endParaRPr lang="en-JO" sz="2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6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2588-6D63-16DE-2D3E-EFAA06A3E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4" y="1917699"/>
            <a:ext cx="11356976" cy="49403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The concept of Big Data became the center of data mining in 2010.</a:t>
            </a:r>
          </a:p>
          <a:p>
            <a:endParaRPr lang="en-US" sz="2000" dirty="0"/>
          </a:p>
          <a:p>
            <a:r>
              <a:rPr lang="en-US" sz="2000" dirty="0"/>
              <a:t>DJ Patil was chosen as the United States' first Chief Data Scientist in 2015. </a:t>
            </a:r>
          </a:p>
          <a:p>
            <a:endParaRPr lang="en-US" sz="2000" dirty="0"/>
          </a:p>
          <a:p>
            <a:r>
              <a:rPr lang="en-US" sz="2000" dirty="0"/>
              <a:t>Advanced techniques were found like machine learning and natural language (NLP).</a:t>
            </a:r>
          </a:p>
          <a:p>
            <a:endParaRPr lang="en-US" sz="2000" dirty="0"/>
          </a:p>
          <a:p>
            <a:r>
              <a:rPr lang="en-US" sz="2000" dirty="0"/>
              <a:t>O</a:t>
            </a:r>
            <a:r>
              <a:rPr lang="en-JO" sz="2000" dirty="0"/>
              <a:t>ther techniques like Hadoop, </a:t>
            </a:r>
            <a:r>
              <a:rPr lang="en-US" sz="2000" dirty="0"/>
              <a:t>and </a:t>
            </a:r>
            <a:r>
              <a:rPr lang="en-JO" sz="2000" dirty="0"/>
              <a:t>Spark.</a:t>
            </a:r>
          </a:p>
          <a:p>
            <a:endParaRPr lang="en-JO" sz="2000" dirty="0"/>
          </a:p>
          <a:p>
            <a:r>
              <a:rPr lang="en-US" sz="2000" dirty="0"/>
              <a:t>I</a:t>
            </a:r>
            <a:r>
              <a:rPr lang="en-JO" sz="2000" dirty="0"/>
              <a:t>n 2018 they gave more attention to data </a:t>
            </a:r>
            <a:r>
              <a:rPr lang="en-US" sz="2000" dirty="0"/>
              <a:t>ethics</a:t>
            </a:r>
            <a:r>
              <a:rPr lang="en-JO" sz="2000" dirty="0"/>
              <a:t> and privacy.</a:t>
            </a:r>
          </a:p>
          <a:p>
            <a:endParaRPr lang="en-JO" sz="2000" dirty="0"/>
          </a:p>
          <a:p>
            <a:r>
              <a:rPr lang="en-US" sz="2000" dirty="0"/>
              <a:t>B</a:t>
            </a:r>
            <a:r>
              <a:rPr lang="en-JO" sz="2000" dirty="0"/>
              <a:t>ig </a:t>
            </a:r>
            <a:r>
              <a:rPr lang="en-US" sz="2000" dirty="0"/>
              <a:t>growth</a:t>
            </a:r>
            <a:r>
              <a:rPr lang="en-JO" sz="2000" dirty="0"/>
              <a:t> in IOT and streaming data </a:t>
            </a:r>
          </a:p>
          <a:p>
            <a:endParaRPr lang="en-JO" sz="2000" dirty="0"/>
          </a:p>
          <a:p>
            <a:r>
              <a:rPr lang="en-US" sz="2000" dirty="0"/>
              <a:t>(</a:t>
            </a:r>
            <a:r>
              <a:rPr lang="en-US" sz="2000" dirty="0" err="1"/>
              <a:t>Suanfazu</a:t>
            </a:r>
            <a:r>
              <a:rPr lang="en-US" sz="2000" dirty="0"/>
              <a:t> et al., 2021) (</a:t>
            </a:r>
            <a:r>
              <a:rPr lang="en-US" sz="2000" dirty="0" err="1"/>
              <a:t>Exastax</a:t>
            </a:r>
            <a:r>
              <a:rPr lang="en-US" sz="2000" dirty="0"/>
              <a:t>, 2017) (</a:t>
            </a:r>
            <a:r>
              <a:rPr lang="en-US" sz="2000" dirty="0" err="1"/>
              <a:t>bootcamp.rutgers</a:t>
            </a:r>
            <a:r>
              <a:rPr lang="en-US" sz="2000" dirty="0"/>
              <a:t>, 2021)</a:t>
            </a:r>
            <a:endParaRPr lang="en-JO" sz="2000" dirty="0"/>
          </a:p>
          <a:p>
            <a:endParaRPr lang="en-JO" sz="2000" dirty="0"/>
          </a:p>
          <a:p>
            <a:endParaRPr lang="en-JO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1D08FA-3CF2-9A19-EA9D-4836716A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Big Data and Data Science</a:t>
            </a:r>
            <a:r>
              <a:rPr lang="en-JO" sz="2000" dirty="0">
                <a:solidFill>
                  <a:srgbClr val="EBEBEB"/>
                </a:solidFill>
              </a:rPr>
              <a:t>2010 - 2022</a:t>
            </a:r>
          </a:p>
        </p:txBody>
      </p:sp>
    </p:spTree>
    <p:extLst>
      <p:ext uri="{BB962C8B-B14F-4D97-AF65-F5344CB8AC3E}">
        <p14:creationId xmlns:p14="http://schemas.microsoft.com/office/powerpoint/2010/main" val="2046190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9319-EA1B-D405-9E7F-6BD89FC0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Theoretical background of data mining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0DA9C-F1A7-6B23-952F-83DD4B5B0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mining:</a:t>
            </a:r>
          </a:p>
          <a:p>
            <a:pPr marL="0" indent="0">
              <a:buNone/>
            </a:pPr>
            <a:r>
              <a:rPr lang="en-US" dirty="0"/>
              <a:t>- is the process of filtering through big data sets to find links and patterns that may be used for solving issues.</a:t>
            </a:r>
          </a:p>
        </p:txBody>
      </p:sp>
    </p:spTree>
    <p:extLst>
      <p:ext uri="{BB962C8B-B14F-4D97-AF65-F5344CB8AC3E}">
        <p14:creationId xmlns:p14="http://schemas.microsoft.com/office/powerpoint/2010/main" val="82657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B9A1B-6BA1-45EF-016E-3C96337E4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JO" b="1" dirty="0"/>
              <a:t>Data mining </a:t>
            </a:r>
            <a:r>
              <a:rPr lang="en-US" b="1" dirty="0"/>
              <a:t>techniques:</a:t>
            </a:r>
          </a:p>
          <a:p>
            <a:pPr marL="0" indent="0">
              <a:buNone/>
            </a:pPr>
            <a:r>
              <a:rPr lang="en-US" b="1" dirty="0"/>
              <a:t>1-Association Rule Mining:</a:t>
            </a:r>
          </a:p>
          <a:p>
            <a:pPr marL="0" indent="0">
              <a:buNone/>
            </a:pPr>
            <a:r>
              <a:rPr lang="en-US" dirty="0"/>
              <a:t>- It is used to find relationships between large data sets, it is usually used in market basket analysis.</a:t>
            </a:r>
          </a:p>
          <a:p>
            <a:pPr marL="0" indent="0">
              <a:buNone/>
            </a:pPr>
            <a:r>
              <a:rPr lang="en-US" b="1" dirty="0"/>
              <a:t>2-Classification:</a:t>
            </a:r>
          </a:p>
          <a:p>
            <a:pPr marL="0" indent="0">
              <a:buNone/>
            </a:pPr>
            <a:r>
              <a:rPr lang="en-US" dirty="0"/>
              <a:t>- To classify different data elements to classes, usually used for Email filtering (spam or not spam).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3- Clustering:</a:t>
            </a:r>
          </a:p>
          <a:p>
            <a:pPr marL="0" indent="0">
              <a:buNone/>
            </a:pPr>
            <a:r>
              <a:rPr lang="en-US" dirty="0"/>
              <a:t>-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JO" b="1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5A816-34FC-765D-5334-44A2D43B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Theoretical background of data mining </a:t>
            </a:r>
          </a:p>
        </p:txBody>
      </p:sp>
    </p:spTree>
    <p:extLst>
      <p:ext uri="{BB962C8B-B14F-4D97-AF65-F5344CB8AC3E}">
        <p14:creationId xmlns:p14="http://schemas.microsoft.com/office/powerpoint/2010/main" val="1943938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JO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BC897-A767-E8DB-B998-764E37D7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89" y="2667000"/>
            <a:ext cx="2942210" cy="10202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Data mining tools</a:t>
            </a:r>
          </a:p>
        </p:txBody>
      </p:sp>
      <p:pic>
        <p:nvPicPr>
          <p:cNvPr id="5" name="Content Placeholder 4" descr="A diagram of a data mining tool&#10;&#10;Description automatically generated">
            <a:extLst>
              <a:ext uri="{FF2B5EF4-FFF2-40B4-BE49-F238E27FC236}">
                <a16:creationId xmlns:a16="http://schemas.microsoft.com/office/drawing/2014/main" id="{80404994-56B1-1511-F3A9-1CD7BC5A9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3" r="12678"/>
          <a:stretch/>
        </p:blipFill>
        <p:spPr>
          <a:xfrm>
            <a:off x="5124868" y="1208492"/>
            <a:ext cx="7007098" cy="50003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140671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6C840-5EBB-EF03-8177-D0491E70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/>
              <a:t>Data mining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94D46-2B52-466C-B133-CF79B15A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08" y="2352040"/>
            <a:ext cx="8330060" cy="42545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b="1" i="0" dirty="0">
                <a:effectLst/>
                <a:latin typeface="Noto Sans" panose="020B0502040504020204" pitchFamily="34" charset="0"/>
              </a:rPr>
              <a:t>1-  Rapid Miner: </a:t>
            </a:r>
            <a:r>
              <a:rPr lang="en-US" sz="2000" dirty="0"/>
              <a:t>(</a:t>
            </a:r>
            <a:r>
              <a:rPr lang="en-US" sz="2000" dirty="0" err="1"/>
              <a:t>MonkeyLearn</a:t>
            </a:r>
            <a:r>
              <a:rPr lang="en-US" sz="2000" dirty="0"/>
              <a:t>, 2020)</a:t>
            </a:r>
            <a:endParaRPr lang="en-US" sz="2000" b="1" i="0" dirty="0">
              <a:effectLst/>
              <a:latin typeface="Noto Sans" panose="020B0502040504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i="0" dirty="0">
                <a:effectLst/>
                <a:latin typeface="Noto Sans" panose="020B0502040504020204" pitchFamily="34" charset="0"/>
              </a:rPr>
              <a:t>- It is a free open-source platform that has hundreds of algorithms for data preparation such as machine learning, deep learning, text mining, and predictive 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i="0" dirty="0">
              <a:effectLst/>
              <a:latin typeface="Noto Sans" panose="020B0502040504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JO" sz="2000" dirty="0"/>
              <a:t>- </a:t>
            </a:r>
            <a:r>
              <a:rPr lang="en-US" sz="2000" dirty="0"/>
              <a:t>I</a:t>
            </a:r>
            <a:r>
              <a:rPr lang="en-JO" sz="2000" dirty="0"/>
              <a:t>t has </a:t>
            </a:r>
            <a:r>
              <a:rPr lang="en-US" sz="2000" dirty="0"/>
              <a:t>pre-build</a:t>
            </a:r>
            <a:r>
              <a:rPr lang="en-JO" sz="2000" dirty="0"/>
              <a:t> models that </a:t>
            </a:r>
            <a:r>
              <a:rPr lang="en-US" sz="2000" dirty="0"/>
              <a:t>allow</a:t>
            </a:r>
            <a:r>
              <a:rPr lang="en-JO" sz="2000" dirty="0"/>
              <a:t> </a:t>
            </a:r>
            <a:r>
              <a:rPr lang="en-US" sz="2000" dirty="0"/>
              <a:t>non-programmers</a:t>
            </a:r>
            <a:r>
              <a:rPr lang="en-JO" sz="2000" dirty="0"/>
              <a:t> to deal with </a:t>
            </a:r>
            <a:r>
              <a:rPr lang="en-US" sz="2000" dirty="0"/>
              <a:t>it easily</a:t>
            </a:r>
            <a:r>
              <a:rPr lang="en-JO" sz="2000" dirty="0"/>
              <a:t> just by </a:t>
            </a:r>
            <a:r>
              <a:rPr lang="en-US" sz="2000" dirty="0"/>
              <a:t>drag</a:t>
            </a:r>
            <a:r>
              <a:rPr lang="en-JO" sz="2000" dirty="0"/>
              <a:t> and drop.</a:t>
            </a:r>
          </a:p>
          <a:p>
            <a:pPr marL="0" indent="0">
              <a:lnSpc>
                <a:spcPct val="90000"/>
              </a:lnSpc>
              <a:buNone/>
            </a:pPr>
            <a:endParaRPr lang="en-JO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JO" sz="2000" dirty="0"/>
              <a:t>- Rapid </a:t>
            </a:r>
            <a:r>
              <a:rPr lang="en-US" sz="2000" dirty="0"/>
              <a:t>Miner</a:t>
            </a:r>
            <a:r>
              <a:rPr lang="en-JO" sz="2000" dirty="0"/>
              <a:t> </a:t>
            </a:r>
            <a:r>
              <a:rPr lang="en-US" sz="2000" dirty="0"/>
              <a:t>has</a:t>
            </a:r>
            <a:r>
              <a:rPr lang="en-JO" sz="2000" dirty="0"/>
              <a:t> </a:t>
            </a:r>
            <a:r>
              <a:rPr lang="en-US" sz="2000" dirty="0"/>
              <a:t>extensions</a:t>
            </a:r>
            <a:r>
              <a:rPr lang="en-JO" sz="2000" dirty="0"/>
              <a:t> like R and </a:t>
            </a:r>
            <a:r>
              <a:rPr lang="en-US" sz="2000" dirty="0"/>
              <a:t>Python</a:t>
            </a:r>
            <a:r>
              <a:rPr lang="en-JO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JO" sz="2000" dirty="0"/>
              <a:t>- This tool </a:t>
            </a:r>
            <a:r>
              <a:rPr lang="en-US" sz="2000" dirty="0"/>
              <a:t>has</a:t>
            </a:r>
            <a:r>
              <a:rPr lang="en-JO" sz="2000" dirty="0"/>
              <a:t> </a:t>
            </a:r>
            <a:r>
              <a:rPr lang="en-US" sz="2000" dirty="0"/>
              <a:t>employees</a:t>
            </a:r>
            <a:r>
              <a:rPr lang="en-JO" sz="2000" dirty="0"/>
              <a:t> that are ready to help users </a:t>
            </a:r>
            <a:r>
              <a:rPr lang="en-US" sz="2000" dirty="0"/>
              <a:t>at</a:t>
            </a:r>
            <a:r>
              <a:rPr lang="en-JO" sz="2000" dirty="0"/>
              <a:t> </a:t>
            </a:r>
            <a:r>
              <a:rPr lang="en-US" sz="2000" dirty="0"/>
              <a:t>any time</a:t>
            </a:r>
            <a:r>
              <a:rPr lang="en-JO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JO" sz="2000" dirty="0"/>
              <a:t>- Using the free plan you can </a:t>
            </a:r>
            <a:r>
              <a:rPr lang="en-US" sz="2000" dirty="0"/>
              <a:t>analyze up to 10,000 rows of data.</a:t>
            </a:r>
            <a:endParaRPr lang="en-JO" sz="2000" dirty="0"/>
          </a:p>
        </p:txBody>
      </p:sp>
      <p:pic>
        <p:nvPicPr>
          <p:cNvPr id="6" name="Picture 5" descr="A logo of a cube&#10;&#10;Description automatically generated with medium confidence">
            <a:extLst>
              <a:ext uri="{FF2B5EF4-FFF2-40B4-BE49-F238E27FC236}">
                <a16:creationId xmlns:a16="http://schemas.microsoft.com/office/drawing/2014/main" id="{66A81C5B-F967-31C8-C7DF-FC63DD67B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17"/>
          <a:stretch/>
        </p:blipFill>
        <p:spPr>
          <a:xfrm>
            <a:off x="8892768" y="2860562"/>
            <a:ext cx="2839687" cy="282780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069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C8FD0A-7ECC-CC28-F238-D0271951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mining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F0F9D-C687-24C0-63AA-D9AD27503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03" y="2364349"/>
            <a:ext cx="8629394" cy="507746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JO" sz="2000" b="1" dirty="0"/>
              <a:t>2- </a:t>
            </a:r>
            <a:r>
              <a:rPr lang="en-US" sz="2000" b="1" dirty="0"/>
              <a:t>IBM SPSS Modeler: </a:t>
            </a:r>
            <a:r>
              <a:rPr lang="en-US" sz="2000" dirty="0"/>
              <a:t>(</a:t>
            </a:r>
            <a:r>
              <a:rPr lang="en-US" sz="2000" dirty="0" err="1"/>
              <a:t>MonkeyLearn</a:t>
            </a:r>
            <a:r>
              <a:rPr lang="en-US" sz="2000" dirty="0"/>
              <a:t>, 2020)</a:t>
            </a:r>
            <a:endParaRPr lang="en-US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This tool allows for data preparation, statistical analysis, and predictive modeling.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It is also so helpful to people who have no programming skills because it also allows the drag-and-drop feature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It can handle a big data set from different sources such as Excel, SQL databases, etc...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The standard version of this tool can just deal with numeric data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br>
              <a:rPr lang="en-US" sz="2000" dirty="0"/>
            </a:br>
            <a:endParaRPr lang="en-JO" sz="2000" dirty="0"/>
          </a:p>
        </p:txBody>
      </p:sp>
      <p:pic>
        <p:nvPicPr>
          <p:cNvPr id="8" name="Picture 7" descr="A blue and pink logo&#10;&#10;Description automatically generated">
            <a:extLst>
              <a:ext uri="{FF2B5EF4-FFF2-40B4-BE49-F238E27FC236}">
                <a16:creationId xmlns:a16="http://schemas.microsoft.com/office/drawing/2014/main" id="{823BA18C-4220-C8F0-B60F-C5A5588DD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0" r="23170"/>
          <a:stretch/>
        </p:blipFill>
        <p:spPr>
          <a:xfrm>
            <a:off x="9101797" y="3014281"/>
            <a:ext cx="2617800" cy="205593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04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JO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JO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BBC5F7-BB59-73B2-2BC0-1967AF95A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  <a:endParaRPr lang="en-JO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A126446-6503-D073-8302-910E4EC528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238242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04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6F4D93-EB75-294D-2C07-A815740D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mining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92A6-667C-705F-2522-4A9F360B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34" y="2603500"/>
            <a:ext cx="8195284" cy="3416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JO" sz="2000" b="1" dirty="0"/>
              <a:t>3- Weka:</a:t>
            </a:r>
            <a:r>
              <a:rPr lang="en-US" sz="2000" dirty="0"/>
              <a:t>(</a:t>
            </a:r>
            <a:r>
              <a:rPr lang="en-US" sz="2000" dirty="0" err="1"/>
              <a:t>MonkeyLearn</a:t>
            </a:r>
            <a:r>
              <a:rPr lang="en-US" sz="2000" dirty="0"/>
              <a:t>, 2020)</a:t>
            </a:r>
            <a:endParaRPr lang="en-JO" sz="2000" b="1" dirty="0"/>
          </a:p>
          <a:p>
            <a:pPr marL="0" indent="0">
              <a:buNone/>
            </a:pPr>
            <a:r>
              <a:rPr lang="en-JO" sz="2000" dirty="0"/>
              <a:t>- It is an </a:t>
            </a:r>
            <a:r>
              <a:rPr lang="en-US" sz="2000" dirty="0"/>
              <a:t>open-source</a:t>
            </a:r>
            <a:r>
              <a:rPr lang="en-JO" sz="2000" dirty="0"/>
              <a:t> software, </a:t>
            </a:r>
            <a:r>
              <a:rPr lang="en-US" sz="2000" dirty="0"/>
              <a:t>and </a:t>
            </a:r>
            <a:r>
              <a:rPr lang="en-JO" sz="2000" dirty="0"/>
              <a:t>it has a big collection of </a:t>
            </a:r>
            <a:r>
              <a:rPr lang="en-US" sz="2000" dirty="0"/>
              <a:t>algorithms</a:t>
            </a:r>
            <a:r>
              <a:rPr lang="en-JO" sz="2000" dirty="0"/>
              <a:t> for data mining. </a:t>
            </a:r>
          </a:p>
          <a:p>
            <a:pPr marL="0" indent="0">
              <a:buNone/>
            </a:pPr>
            <a:endParaRPr lang="en-JO" sz="2000" dirty="0"/>
          </a:p>
          <a:p>
            <a:pPr marL="0" indent="0">
              <a:buNone/>
            </a:pPr>
            <a:r>
              <a:rPr lang="en-JO" sz="2000" dirty="0"/>
              <a:t>- It is written in </a:t>
            </a:r>
            <a:r>
              <a:rPr lang="en-US" sz="2000" dirty="0"/>
              <a:t>JavaScript</a:t>
            </a:r>
            <a:r>
              <a:rPr lang="en-JO" sz="2000" dirty="0"/>
              <a:t> language.</a:t>
            </a:r>
          </a:p>
          <a:p>
            <a:pPr marL="0" indent="0">
              <a:buNone/>
            </a:pPr>
            <a:endParaRPr lang="en-JO" sz="2000" dirty="0"/>
          </a:p>
          <a:p>
            <a:pPr marL="0" indent="0">
              <a:buNone/>
            </a:pPr>
            <a:r>
              <a:rPr lang="en-JO" sz="2000" dirty="0"/>
              <a:t>- This tool </a:t>
            </a:r>
            <a:r>
              <a:rPr lang="en-US" sz="2000" dirty="0"/>
              <a:t>has</a:t>
            </a:r>
            <a:r>
              <a:rPr lang="en-JO" sz="2000" dirty="0"/>
              <a:t> </a:t>
            </a:r>
            <a:r>
              <a:rPr lang="en-US" sz="2000" dirty="0"/>
              <a:t>built-in</a:t>
            </a:r>
            <a:r>
              <a:rPr lang="en-JO" sz="2000" dirty="0"/>
              <a:t> </a:t>
            </a:r>
            <a:r>
              <a:rPr lang="en-US" sz="2000" dirty="0"/>
              <a:t>machine-learning</a:t>
            </a:r>
            <a:r>
              <a:rPr lang="en-JO" sz="2000" dirty="0"/>
              <a:t> models so you don’t need to waste time writing code </a:t>
            </a:r>
          </a:p>
          <a:p>
            <a:pPr marL="0" indent="0">
              <a:buNone/>
            </a:pPr>
            <a:endParaRPr lang="en-JO" sz="2000" dirty="0"/>
          </a:p>
        </p:txBody>
      </p:sp>
      <p:pic>
        <p:nvPicPr>
          <p:cNvPr id="1030" name="Picture 6" descr="Weka – Graphical User Interference Way To Learn Machine Learning">
            <a:extLst>
              <a:ext uri="{FF2B5EF4-FFF2-40B4-BE49-F238E27FC236}">
                <a16:creationId xmlns:a16="http://schemas.microsoft.com/office/drawing/2014/main" id="{82040203-C298-8122-FF48-C8E1B2EB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3618" y="2793393"/>
            <a:ext cx="3080048" cy="303651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0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791746-5F3A-6C7B-C4B3-BCAB016A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mining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DC9F-749B-AEA5-4DE0-D1CBB2AFF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09" y="2371383"/>
            <a:ext cx="8917967" cy="4486617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JO" sz="2000" b="1" dirty="0"/>
              <a:t>4- Orange:</a:t>
            </a:r>
            <a:r>
              <a:rPr lang="en-US" sz="2000" dirty="0"/>
              <a:t>(</a:t>
            </a:r>
            <a:r>
              <a:rPr lang="en-US" sz="2000" dirty="0" err="1"/>
              <a:t>MonkeyLearn</a:t>
            </a:r>
            <a:r>
              <a:rPr lang="en-US" sz="2000" dirty="0"/>
              <a:t>, 2020)</a:t>
            </a:r>
            <a:endParaRPr lang="en-JO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en-JO" sz="2000" dirty="0"/>
              <a:t>- This tool </a:t>
            </a:r>
            <a:r>
              <a:rPr lang="en-US" sz="2000" dirty="0"/>
              <a:t>provides</a:t>
            </a:r>
            <a:r>
              <a:rPr lang="en-JO" sz="2000" dirty="0"/>
              <a:t> data visualization, </a:t>
            </a:r>
            <a:r>
              <a:rPr lang="en-US" sz="2000" dirty="0"/>
              <a:t>Machine learning, Data mining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All these without having programming skills. (everything is drag and drop)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It supports various formats such as CSV, Excel, and Database.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It has a lot of visualization graphs and also by dragging the widget you can use it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JO" sz="2000" dirty="0"/>
              <a:t>- It has </a:t>
            </a:r>
            <a:r>
              <a:rPr lang="en-US" sz="2000" dirty="0"/>
              <a:t>Additional categories such as image mining and text mining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it also supports models for supervised and unsupervised data. </a:t>
            </a:r>
            <a:endParaRPr lang="en-JO" sz="2000" dirty="0"/>
          </a:p>
          <a:p>
            <a:pPr marL="0" indent="0">
              <a:lnSpc>
                <a:spcPct val="90000"/>
              </a:lnSpc>
              <a:buNone/>
            </a:pPr>
            <a:endParaRPr lang="en-JO" sz="2000" dirty="0"/>
          </a:p>
        </p:txBody>
      </p:sp>
      <p:pic>
        <p:nvPicPr>
          <p:cNvPr id="2050" name="Picture 2" descr="Orange Data Mining | Ljubljana">
            <a:extLst>
              <a:ext uri="{FF2B5EF4-FFF2-40B4-BE49-F238E27FC236}">
                <a16:creationId xmlns:a16="http://schemas.microsoft.com/office/drawing/2014/main" id="{E3308C07-5C5F-ED9F-79D4-2D9A081DC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9376" y="2933255"/>
            <a:ext cx="2411215" cy="2411215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B537250-E6BE-0BCF-0219-18CDFE6179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63898"/>
              </p:ext>
            </p:extLst>
          </p:nvPr>
        </p:nvGraphicFramePr>
        <p:xfrm>
          <a:off x="445770" y="2419349"/>
          <a:ext cx="11300460" cy="37001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0092">
                  <a:extLst>
                    <a:ext uri="{9D8B030D-6E8A-4147-A177-3AD203B41FA5}">
                      <a16:colId xmlns:a16="http://schemas.microsoft.com/office/drawing/2014/main" val="1381722646"/>
                    </a:ext>
                  </a:extLst>
                </a:gridCol>
                <a:gridCol w="2656087">
                  <a:extLst>
                    <a:ext uri="{9D8B030D-6E8A-4147-A177-3AD203B41FA5}">
                      <a16:colId xmlns:a16="http://schemas.microsoft.com/office/drawing/2014/main" val="3336554992"/>
                    </a:ext>
                  </a:extLst>
                </a:gridCol>
                <a:gridCol w="2780902">
                  <a:extLst>
                    <a:ext uri="{9D8B030D-6E8A-4147-A177-3AD203B41FA5}">
                      <a16:colId xmlns:a16="http://schemas.microsoft.com/office/drawing/2014/main" val="882347031"/>
                    </a:ext>
                  </a:extLst>
                </a:gridCol>
                <a:gridCol w="1865631">
                  <a:extLst>
                    <a:ext uri="{9D8B030D-6E8A-4147-A177-3AD203B41FA5}">
                      <a16:colId xmlns:a16="http://schemas.microsoft.com/office/drawing/2014/main" val="218421793"/>
                    </a:ext>
                  </a:extLst>
                </a:gridCol>
                <a:gridCol w="1737748">
                  <a:extLst>
                    <a:ext uri="{9D8B030D-6E8A-4147-A177-3AD203B41FA5}">
                      <a16:colId xmlns:a16="http://schemas.microsoft.com/office/drawing/2014/main" val="693932293"/>
                    </a:ext>
                  </a:extLst>
                </a:gridCol>
              </a:tblGrid>
              <a:tr h="761786">
                <a:tc>
                  <a:txBody>
                    <a:bodyPr/>
                    <a:lstStyle/>
                    <a:p>
                      <a:r>
                        <a:rPr lang="en-JO" dirty="0"/>
                        <a:t>Tools</a:t>
                      </a:r>
                    </a:p>
                  </a:txBody>
                  <a:tcPr>
                    <a:solidFill>
                      <a:srgbClr val="5C2C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Rapid Miner</a:t>
                      </a:r>
                    </a:p>
                    <a:p>
                      <a:pPr fontAlgn="b"/>
                      <a:endParaRPr lang="en-US" b="1" dirty="0">
                        <a:effectLst/>
                      </a:endParaRPr>
                    </a:p>
                  </a:txBody>
                  <a:tcPr anchor="b">
                    <a:solidFill>
                      <a:srgbClr val="5C2C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</a:rPr>
                        <a:t>IBM SPSS Modeler</a:t>
                      </a:r>
                      <a:endParaRPr lang="en-JO" dirty="0"/>
                    </a:p>
                  </a:txBody>
                  <a:tcPr>
                    <a:solidFill>
                      <a:srgbClr val="5C2C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</a:rPr>
                        <a:t>Weka</a:t>
                      </a:r>
                      <a:endParaRPr lang="en-JO" dirty="0"/>
                    </a:p>
                  </a:txBody>
                  <a:tcPr>
                    <a:solidFill>
                      <a:srgbClr val="5C2C5D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Orange</a:t>
                      </a:r>
                    </a:p>
                  </a:txBody>
                  <a:tcPr anchor="b">
                    <a:solidFill>
                      <a:srgbClr val="5C2C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286870"/>
                  </a:ext>
                </a:extLst>
              </a:tr>
              <a:tr h="761786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Suited For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Processing and Analytics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Users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 Learning 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Beginners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182139"/>
                  </a:ext>
                </a:extLst>
              </a:tr>
              <a:tr h="1414745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effectLst/>
                        </a:rPr>
                        <a:t>Strengths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data 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statistical analysis, predictive modeling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Suitable for educational purposes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User-friendly, focused on data visualization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350753"/>
                  </a:ext>
                </a:extLst>
              </a:tr>
              <a:tr h="761786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effectLst/>
                        </a:rPr>
                        <a:t>Pricing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Free basic version, paid enterprise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Primarily paid, costly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Free and open-source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Free and open-source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14443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87A24F7F-A63C-B1D6-0E1C-A2E4193B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EBEBEB"/>
                </a:solidFill>
              </a:rPr>
              <a:t>Data mining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4F9AC-0963-8361-6AE9-9A0DD746F479}"/>
              </a:ext>
            </a:extLst>
          </p:cNvPr>
          <p:cNvSpPr txBox="1"/>
          <p:nvPr/>
        </p:nvSpPr>
        <p:spPr>
          <a:xfrm>
            <a:off x="445770" y="6252210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MonkeyLearn</a:t>
            </a:r>
            <a:r>
              <a:rPr lang="en-US" dirty="0"/>
              <a:t>, 2020)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78749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FE58-2298-EB9A-9023-702BBF50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4E5B3-8872-8F06-6702-D98501461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96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AEFD-7B9D-962B-EC40-249B71D2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AAC4-A766-7CEC-690B-1DCA2ECE3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information</a:t>
            </a:r>
          </a:p>
          <a:p>
            <a:r>
              <a:rPr lang="en-US" dirty="0"/>
              <a:t>Contact person information</a:t>
            </a:r>
          </a:p>
        </p:txBody>
      </p:sp>
    </p:spTree>
    <p:extLst>
      <p:ext uri="{BB962C8B-B14F-4D97-AF65-F5344CB8AC3E}">
        <p14:creationId xmlns:p14="http://schemas.microsoft.com/office/powerpoint/2010/main" val="30521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B51A-AAD5-5CBE-8305-5868D98D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and modern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61C0-92BB-0247-1E46-85AFD22B9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1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E3C5-31A8-5B05-81D2-AEC513A5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blocks of Traditional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8396C-E2F5-17F1-CBBF-76FBA5EC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73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E3C5-31A8-5B05-81D2-AEC513A5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blocks of Modern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8396C-E2F5-17F1-CBBF-76FBA5EC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0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3C5F-1C5E-E937-3E1F-5870A976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A8CB6-F413-0A8D-C434-B0CBD21A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77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FE58-2298-EB9A-9023-702BBF50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Mining</a:t>
            </a:r>
            <a:endParaRPr lang="en-US" dirty="0"/>
          </a:p>
        </p:txBody>
      </p:sp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11B0D92E-839D-1CAC-F459-2583E35CA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7" r="21645"/>
          <a:stretch/>
        </p:blipFill>
        <p:spPr>
          <a:xfrm>
            <a:off x="7192460" y="1556381"/>
            <a:ext cx="4487594" cy="4526352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extrusionH="76200">
            <a:bevelT prst="angle"/>
            <a:bevelB w="152400" h="50800" prst="softRound"/>
            <a:extrusionClr>
              <a:srgbClr val="FF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5716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JO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JO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6009E-7C7D-198C-8A75-7A20A139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Historical background</a:t>
            </a:r>
          </a:p>
        </p:txBody>
      </p:sp>
      <p:pic>
        <p:nvPicPr>
          <p:cNvPr id="17" name="Content Placeholder 16" descr="A diagram of data mining&#10;&#10;Description automatically generated">
            <a:extLst>
              <a:ext uri="{FF2B5EF4-FFF2-40B4-BE49-F238E27FC236}">
                <a16:creationId xmlns:a16="http://schemas.microsoft.com/office/drawing/2014/main" id="{E2813CBA-944C-F698-3E12-CC487576B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"/>
          <a:stretch/>
        </p:blipFill>
        <p:spPr>
          <a:xfrm>
            <a:off x="6457662" y="0"/>
            <a:ext cx="5502519" cy="6858000"/>
          </a:xfrm>
        </p:spPr>
      </p:pic>
    </p:spTree>
    <p:extLst>
      <p:ext uri="{BB962C8B-B14F-4D97-AF65-F5344CB8AC3E}">
        <p14:creationId xmlns:p14="http://schemas.microsoft.com/office/powerpoint/2010/main" val="380495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D191-03BB-A4D8-0050-289B3A64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485-C574-F180-BF36-B8CB1A76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8" y="2603500"/>
            <a:ext cx="11226018" cy="34163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It is the procedure for converting unstructured text into a format that is structured to find new and significant patterns.</a:t>
            </a:r>
          </a:p>
          <a:p>
            <a:r>
              <a:rPr lang="en-US" sz="2000" dirty="0"/>
              <a:t>Data mining is an automated process.</a:t>
            </a:r>
          </a:p>
          <a:p>
            <a:r>
              <a:rPr lang="en-US" sz="2000" dirty="0"/>
              <a:t>Data mining uses Natural Language Processing (NLP) so the machine can understand what human means 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  <a:effectLst/>
                <a:latin typeface="Helvetica" pitchFamily="2" charset="0"/>
              </a:rPr>
              <a:t>Companies can explore and discover hidden relationships</a:t>
            </a:r>
          </a:p>
          <a:p>
            <a:r>
              <a:rPr lang="en-US" sz="2000" dirty="0">
                <a:solidFill>
                  <a:srgbClr val="FF0000"/>
                </a:solidFill>
                <a:effectLst/>
                <a:latin typeface="Helvetica" pitchFamily="2" charset="0"/>
              </a:rPr>
              <a:t>within their unstructured data by using advanced analytical</a:t>
            </a:r>
          </a:p>
          <a:p>
            <a:r>
              <a:rPr lang="en-US" sz="2000" dirty="0">
                <a:solidFill>
                  <a:srgbClr val="FF0000"/>
                </a:solidFill>
                <a:effectLst/>
                <a:latin typeface="Helvetica" pitchFamily="2" charset="0"/>
              </a:rPr>
              <a:t>techniques such as Naive Bayes, Support Vector Machines</a:t>
            </a:r>
          </a:p>
          <a:p>
            <a:r>
              <a:rPr lang="en-US" sz="2000" dirty="0">
                <a:solidFill>
                  <a:srgbClr val="FF0000"/>
                </a:solidFill>
                <a:effectLst/>
                <a:latin typeface="Helvetica" pitchFamily="2" charset="0"/>
              </a:rPr>
              <a:t>(SVM), and other deep learning algorithms.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5337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6755-4EC2-AADA-79C1-2EE03D3F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100" name="Picture 4" descr="Keyword:text mining - FasterCapital">
            <a:extLst>
              <a:ext uri="{FF2B5EF4-FFF2-40B4-BE49-F238E27FC236}">
                <a16:creationId xmlns:a16="http://schemas.microsoft.com/office/drawing/2014/main" id="{684DD900-F404-F57B-779E-615CC14C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97" y="2183537"/>
            <a:ext cx="8314006" cy="467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520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982F9-67AB-A0B6-2D5E-D6DF424BF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85" y="2114550"/>
            <a:ext cx="11212830" cy="4549140"/>
          </a:xfrm>
        </p:spPr>
        <p:txBody>
          <a:bodyPr>
            <a:normAutofit/>
          </a:bodyPr>
          <a:lstStyle/>
          <a:p>
            <a:r>
              <a:rPr lang="en-JO" b="1" dirty="0"/>
              <a:t>Healthcare:</a:t>
            </a:r>
            <a:r>
              <a:rPr lang="en-US" dirty="0"/>
              <a:t>(IBM, 2021)</a:t>
            </a:r>
            <a:endParaRPr lang="en-JO" b="1" dirty="0"/>
          </a:p>
          <a:p>
            <a:pPr marL="0" indent="0">
              <a:buNone/>
            </a:pPr>
            <a:r>
              <a:rPr lang="en-US" dirty="0"/>
              <a:t>- U</a:t>
            </a:r>
            <a:r>
              <a:rPr lang="en-JO" dirty="0"/>
              <a:t>sing text mining on patient medical information </a:t>
            </a:r>
            <a:r>
              <a:rPr lang="en-US" dirty="0"/>
              <a:t>allows</a:t>
            </a:r>
            <a:r>
              <a:rPr lang="en-JO" dirty="0"/>
              <a:t> doctors to find patterns and </a:t>
            </a:r>
            <a:r>
              <a:rPr lang="en-US" dirty="0"/>
              <a:t>relationships</a:t>
            </a:r>
            <a:r>
              <a:rPr lang="en-JO" dirty="0"/>
              <a:t> in patient symptoms and treatment</a:t>
            </a:r>
          </a:p>
          <a:p>
            <a:pPr marL="0" indent="0">
              <a:buNone/>
            </a:pPr>
            <a:r>
              <a:rPr lang="en-JO" dirty="0"/>
              <a:t>- which </a:t>
            </a:r>
            <a:r>
              <a:rPr lang="en-US" dirty="0"/>
              <a:t>allows</a:t>
            </a:r>
            <a:r>
              <a:rPr lang="en-JO" dirty="0"/>
              <a:t> </a:t>
            </a:r>
            <a:r>
              <a:rPr lang="en-US" dirty="0"/>
              <a:t>doctors</a:t>
            </a:r>
            <a:r>
              <a:rPr lang="en-JO" dirty="0"/>
              <a:t> to </a:t>
            </a:r>
            <a:r>
              <a:rPr lang="en-US" dirty="0"/>
              <a:t>predict</a:t>
            </a:r>
            <a:r>
              <a:rPr lang="en-JO" dirty="0"/>
              <a:t> diseases by common symptoms between </a:t>
            </a:r>
            <a:r>
              <a:rPr lang="en-US" dirty="0"/>
              <a:t>patients</a:t>
            </a:r>
            <a:r>
              <a:rPr lang="en-JO" dirty="0"/>
              <a:t>.</a:t>
            </a:r>
          </a:p>
          <a:p>
            <a:pPr marL="0" indent="0">
              <a:buNone/>
            </a:pPr>
            <a:endParaRPr lang="en-JO" dirty="0"/>
          </a:p>
          <a:p>
            <a:r>
              <a:rPr lang="en-JO" b="1" dirty="0"/>
              <a:t>Customer serves:</a:t>
            </a:r>
            <a:r>
              <a:rPr lang="en-US" dirty="0"/>
              <a:t>(IBM, 2021)</a:t>
            </a:r>
            <a:endParaRPr lang="en-JO" b="1" dirty="0"/>
          </a:p>
          <a:p>
            <a:pPr marL="0" indent="0">
              <a:buNone/>
            </a:pPr>
            <a:r>
              <a:rPr lang="en-JO" dirty="0"/>
              <a:t>- Using text mining on a library website, allows customers to know what this library </a:t>
            </a:r>
            <a:r>
              <a:rPr lang="en-US" dirty="0"/>
              <a:t>has</a:t>
            </a:r>
            <a:r>
              <a:rPr lang="en-JO" dirty="0"/>
              <a:t> books about the needed topic just by searching for a </a:t>
            </a:r>
            <a:r>
              <a:rPr lang="en-US" dirty="0"/>
              <a:t>specific</a:t>
            </a:r>
            <a:r>
              <a:rPr lang="en-JO" dirty="0"/>
              <a:t> topic while customers </a:t>
            </a:r>
            <a:r>
              <a:rPr lang="en-US" dirty="0"/>
              <a:t>at</a:t>
            </a:r>
            <a:r>
              <a:rPr lang="en-JO" dirty="0"/>
              <a:t> home</a:t>
            </a:r>
          </a:p>
          <a:p>
            <a:pPr marL="0" indent="0">
              <a:buNone/>
            </a:pPr>
            <a:endParaRPr lang="en-JO" dirty="0"/>
          </a:p>
          <a:p>
            <a:r>
              <a:rPr lang="en-JO" b="1" dirty="0"/>
              <a:t>Risk manag</a:t>
            </a:r>
            <a:r>
              <a:rPr lang="en-US" b="1" dirty="0"/>
              <a:t>e</a:t>
            </a:r>
            <a:r>
              <a:rPr lang="en-JO" b="1" dirty="0"/>
              <a:t>ment:</a:t>
            </a:r>
            <a:r>
              <a:rPr lang="en-US" dirty="0"/>
              <a:t>(IBM, 2021)</a:t>
            </a:r>
            <a:endParaRPr lang="en-JO" b="1" dirty="0"/>
          </a:p>
          <a:p>
            <a:pPr marL="0" indent="0">
              <a:buNone/>
            </a:pPr>
            <a:r>
              <a:rPr lang="en-US" dirty="0"/>
              <a:t>- Text mining for carefully examining contracts and legal documents to make sure they conform to laws and regulations. </a:t>
            </a:r>
            <a:endParaRPr lang="en-JO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9314A5-B63B-3A70-DEBA-E008A3D4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Real-life examples</a:t>
            </a:r>
          </a:p>
        </p:txBody>
      </p:sp>
    </p:spTree>
    <p:extLst>
      <p:ext uri="{BB962C8B-B14F-4D97-AF65-F5344CB8AC3E}">
        <p14:creationId xmlns:p14="http://schemas.microsoft.com/office/powerpoint/2010/main" val="24477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4CC5-94EA-E042-0825-E8283443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O" sz="3200"/>
              <a:t>Text mining tools that are used each sector</a:t>
            </a:r>
            <a:endParaRPr lang="en-JO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1BFEFA-A31C-1F8B-D582-35D4CF5A1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12057"/>
              </p:ext>
            </p:extLst>
          </p:nvPr>
        </p:nvGraphicFramePr>
        <p:xfrm>
          <a:off x="509752" y="2223988"/>
          <a:ext cx="11172496" cy="463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316">
                  <a:extLst>
                    <a:ext uri="{9D8B030D-6E8A-4147-A177-3AD203B41FA5}">
                      <a16:colId xmlns:a16="http://schemas.microsoft.com/office/drawing/2014/main" val="107932385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090647581"/>
                    </a:ext>
                  </a:extLst>
                </a:gridCol>
                <a:gridCol w="5160580">
                  <a:extLst>
                    <a:ext uri="{9D8B030D-6E8A-4147-A177-3AD203B41FA5}">
                      <a16:colId xmlns:a16="http://schemas.microsoft.com/office/drawing/2014/main" val="1219602737"/>
                    </a:ext>
                  </a:extLst>
                </a:gridCol>
              </a:tblGrid>
              <a:tr h="336332">
                <a:tc>
                  <a:txBody>
                    <a:bodyPr/>
                    <a:lstStyle/>
                    <a:p>
                      <a:pPr algn="ctr"/>
                      <a:r>
                        <a:rPr lang="en-JO" sz="1400" dirty="0"/>
                        <a:t>Sectors </a:t>
                      </a:r>
                    </a:p>
                  </a:txBody>
                  <a:tcPr>
                    <a:solidFill>
                      <a:srgbClr val="3525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O" sz="1400" dirty="0"/>
                        <a:t>Tools</a:t>
                      </a:r>
                    </a:p>
                  </a:txBody>
                  <a:tcPr>
                    <a:solidFill>
                      <a:srgbClr val="3525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O" sz="1400" dirty="0"/>
                        <a:t>Describtion</a:t>
                      </a:r>
                    </a:p>
                  </a:txBody>
                  <a:tcPr>
                    <a:solidFill>
                      <a:srgbClr val="3525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69176"/>
                  </a:ext>
                </a:extLst>
              </a:tr>
              <a:tr h="587007">
                <a:tc rowSpan="2">
                  <a:txBody>
                    <a:bodyPr/>
                    <a:lstStyle/>
                    <a:p>
                      <a:pPr algn="ctr"/>
                      <a:endParaRPr lang="en-JO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JO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JO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JO" sz="1400" b="1" dirty="0">
                          <a:solidFill>
                            <a:schemeClr val="bg1"/>
                          </a:solidFill>
                        </a:rPr>
                        <a:t>Healthcare</a:t>
                      </a:r>
                    </a:p>
                  </a:txBody>
                  <a:tcPr>
                    <a:solidFill>
                      <a:srgbClr val="3525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O" sz="1400" b="1" dirty="0"/>
                        <a:t>cTAKES</a:t>
                      </a:r>
                    </a:p>
                  </a:txBody>
                  <a:tcPr>
                    <a:solidFill>
                      <a:srgbClr val="622C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created to extract data from electronic medical records.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rgbClr val="622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334271"/>
                  </a:ext>
                </a:extLst>
              </a:tr>
              <a:tr h="823515">
                <a:tc vMerge="1">
                  <a:txBody>
                    <a:bodyPr/>
                    <a:lstStyle/>
                    <a:p>
                      <a:pPr algn="ctr"/>
                      <a:endParaRPr lang="en-J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222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O" sz="1400" b="1" dirty="0"/>
                        <a:t>BioBERT</a:t>
                      </a:r>
                    </a:p>
                  </a:txBody>
                  <a:tcPr>
                    <a:solidFill>
                      <a:srgbClr val="622C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It is a biomedical text mining program based on BERT, specifically for medical research documents.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rgbClr val="622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603760"/>
                  </a:ext>
                </a:extLst>
              </a:tr>
              <a:tr h="830669">
                <a:tc rowSpan="2">
                  <a:txBody>
                    <a:bodyPr/>
                    <a:lstStyle/>
                    <a:p>
                      <a:pPr algn="ctr"/>
                      <a:endParaRPr lang="en-JO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JO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JO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JO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JO" sz="1400" b="1" dirty="0">
                          <a:solidFill>
                            <a:schemeClr val="bg1"/>
                          </a:solidFill>
                        </a:rPr>
                        <a:t>Customer service </a:t>
                      </a:r>
                    </a:p>
                  </a:txBody>
                  <a:tcPr>
                    <a:solidFill>
                      <a:srgbClr val="3525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O" sz="1400" b="1" dirty="0"/>
                        <a:t>RapidMiner</a:t>
                      </a:r>
                    </a:p>
                  </a:txBody>
                  <a:tcPr>
                    <a:solidFill>
                      <a:srgbClr val="622C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Have the ability to analyze data about interactions with customers.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rgbClr val="622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511732"/>
                  </a:ext>
                </a:extLst>
              </a:tr>
              <a:tr h="630329">
                <a:tc vMerge="1">
                  <a:txBody>
                    <a:bodyPr/>
                    <a:lstStyle/>
                    <a:p>
                      <a:pPr algn="ctr"/>
                      <a:endParaRPr lang="en-J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222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O" sz="1400" b="1" dirty="0"/>
                        <a:t>Dialogflow (Google)</a:t>
                      </a:r>
                    </a:p>
                  </a:txBody>
                  <a:tcPr>
                    <a:solidFill>
                      <a:srgbClr val="622C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AI technology to translate client queries to help chatbot conversations.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rgbClr val="622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610364"/>
                  </a:ext>
                </a:extLst>
              </a:tr>
              <a:tr h="480990">
                <a:tc>
                  <a:txBody>
                    <a:bodyPr/>
                    <a:lstStyle/>
                    <a:p>
                      <a:pPr algn="ctr"/>
                      <a:endParaRPr lang="en-JO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JO" sz="1400" b="1" dirty="0">
                          <a:solidFill>
                            <a:schemeClr val="bg1"/>
                          </a:solidFill>
                        </a:rPr>
                        <a:t>Risk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management</a:t>
                      </a:r>
                      <a:r>
                        <a:rPr lang="en-JO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rgbClr val="3525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O" sz="1400" b="1" dirty="0"/>
                        <a:t>SAS Text miner</a:t>
                      </a:r>
                    </a:p>
                    <a:p>
                      <a:pPr algn="ctr"/>
                      <a:endParaRPr lang="en-JO" sz="1400" b="1" dirty="0"/>
                    </a:p>
                    <a:p>
                      <a:pPr algn="ctr"/>
                      <a:endParaRPr lang="en-JO" sz="1400" b="1" dirty="0"/>
                    </a:p>
                  </a:txBody>
                  <a:tcPr>
                    <a:solidFill>
                      <a:srgbClr val="622C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Focus on identifying fraud and tracking compliance.</a:t>
                      </a:r>
                    </a:p>
                    <a:p>
                      <a:endParaRPr lang="en-JO" sz="1400" dirty="0"/>
                    </a:p>
                  </a:txBody>
                  <a:tcPr>
                    <a:solidFill>
                      <a:srgbClr val="622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7253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09E36-D786-85FB-BF18-C7DAE2C1C6AC}"/>
              </a:ext>
            </a:extLst>
          </p:cNvPr>
          <p:cNvSpPr txBox="1"/>
          <p:nvPr/>
        </p:nvSpPr>
        <p:spPr>
          <a:xfrm>
            <a:off x="765810" y="6098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(IBM, 2021)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363577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2565-5322-9FC9-003A-B9357773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Algorithms that are used for text mining.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0D735-D39F-7F8B-9BF8-4A8894481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8" y="2603499"/>
            <a:ext cx="11256578" cy="4123121"/>
          </a:xfrm>
        </p:spPr>
        <p:txBody>
          <a:bodyPr>
            <a:normAutofit/>
          </a:bodyPr>
          <a:lstStyle/>
          <a:p>
            <a:r>
              <a:rPr lang="en-US" b="1" dirty="0"/>
              <a:t>Naive Bayes Classifier:</a:t>
            </a:r>
            <a:r>
              <a:rPr lang="en-US" dirty="0"/>
              <a:t> (</a:t>
            </a:r>
            <a:r>
              <a:rPr lang="en-US" dirty="0" err="1"/>
              <a:t>Valcheva</a:t>
            </a:r>
            <a:r>
              <a:rPr lang="en-US" dirty="0"/>
              <a:t>, 2020) (</a:t>
            </a:r>
            <a:r>
              <a:rPr lang="en-US" dirty="0" err="1"/>
              <a:t>GeeksforGeeks</a:t>
            </a:r>
            <a:r>
              <a:rPr lang="en-US" dirty="0"/>
              <a:t>, 2023)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- It is utilized to divide text into several classes according to probability.</a:t>
            </a:r>
          </a:p>
          <a:p>
            <a:pPr marL="0" indent="0">
              <a:buNone/>
            </a:pPr>
            <a:r>
              <a:rPr lang="en-US" sz="1400" b="1" dirty="0"/>
              <a:t>EX: </a:t>
            </a:r>
            <a:r>
              <a:rPr lang="en-US" sz="1400" dirty="0"/>
              <a:t>https://</a:t>
            </a:r>
            <a:r>
              <a:rPr lang="en-US" sz="1400" dirty="0" err="1"/>
              <a:t>www.geeksforgeeks.org</a:t>
            </a:r>
            <a:r>
              <a:rPr lang="en-US" sz="1400" dirty="0"/>
              <a:t>/naive-bayes-classifiers/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Support Vector Machines (SVM):</a:t>
            </a:r>
            <a:r>
              <a:rPr lang="en-US" dirty="0"/>
              <a:t> (</a:t>
            </a:r>
            <a:r>
              <a:rPr lang="en-US" dirty="0" err="1"/>
              <a:t>Valcheva</a:t>
            </a:r>
            <a:r>
              <a:rPr lang="en-US" dirty="0"/>
              <a:t>, 2020)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- It is the most  accurate classification algorithm for text mining </a:t>
            </a:r>
          </a:p>
          <a:p>
            <a:pPr marL="0" indent="0">
              <a:buNone/>
            </a:pPr>
            <a:r>
              <a:rPr lang="en-US" dirty="0"/>
              <a:t>- It is useful for finding outliers and problems such as detecting spam.</a:t>
            </a:r>
          </a:p>
          <a:p>
            <a:pPr marL="0" indent="0">
              <a:buNone/>
            </a:pPr>
            <a:r>
              <a:rPr lang="en-US" dirty="0"/>
              <a:t>- Two data sets are sorted using SVM based on similar grouping.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rgbClr val="444444"/>
                </a:solidFill>
                <a:latin typeface="Raleway" pitchFamily="2" charset="77"/>
              </a:rPr>
              <a:t>H</a:t>
            </a:r>
            <a:r>
              <a:rPr lang="en-US" b="0" i="0" dirty="0">
                <a:solidFill>
                  <a:srgbClr val="444444"/>
                </a:solidFill>
                <a:effectLst/>
                <a:latin typeface="Raleway" pitchFamily="2" charset="77"/>
              </a:rPr>
              <a:t>yperplanes line which separates the groups based on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0B9-24BE-9FA5-7DBF-D0FE64FB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O" dirty="0"/>
              <a:t>Text mining </a:t>
            </a:r>
            <a:r>
              <a:rPr lang="en-US" dirty="0"/>
              <a:t>techniques</a:t>
            </a:r>
            <a:endParaRPr lang="en-J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09C1-42AC-0947-4666-4456195DD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7" y="2235637"/>
            <a:ext cx="11161986" cy="4102100"/>
          </a:xfrm>
        </p:spPr>
        <p:txBody>
          <a:bodyPr/>
          <a:lstStyle/>
          <a:p>
            <a:r>
              <a:rPr lang="en-US" b="1" dirty="0"/>
              <a:t>Information Extraction (IE):</a:t>
            </a:r>
            <a:r>
              <a:rPr lang="en-US" dirty="0"/>
              <a:t> (Tyagi, 2022)</a:t>
            </a:r>
          </a:p>
          <a:p>
            <a:pPr marL="0" indent="0">
              <a:buNone/>
            </a:pPr>
            <a:r>
              <a:rPr lang="en-US" dirty="0"/>
              <a:t>- I divide text into tokens and take just the important words.</a:t>
            </a:r>
          </a:p>
          <a:p>
            <a:pPr marL="0" indent="0">
              <a:buNone/>
            </a:pPr>
            <a:r>
              <a:rPr lang="en-US" dirty="0"/>
              <a:t>- it just works with names.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JO" b="1" dirty="0"/>
              <a:t>IE task:</a:t>
            </a:r>
          </a:p>
          <a:p>
            <a:pPr marL="0" indent="0">
              <a:buNone/>
            </a:pPr>
            <a:r>
              <a:rPr lang="en-JO" dirty="0"/>
              <a:t>- Feature selection -&gt; Feature extraction -&gt; Named entity recognition</a:t>
            </a:r>
          </a:p>
          <a:p>
            <a:pPr marL="0" indent="0">
              <a:buNone/>
            </a:pPr>
            <a:r>
              <a:rPr lang="en-US" dirty="0"/>
              <a:t>- It extracts entities from the text and analyzes their relationships.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Note:</a:t>
            </a:r>
          </a:p>
          <a:p>
            <a:pPr marL="0" indent="0">
              <a:buNone/>
            </a:pPr>
            <a:r>
              <a:rPr lang="en-US" dirty="0"/>
              <a:t>- it evaluates the outcome using precision and recall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70867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7B95F-D139-04AA-BF24-B1D246B0A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8" y="2333297"/>
            <a:ext cx="11225048" cy="4524703"/>
          </a:xfrm>
        </p:spPr>
        <p:txBody>
          <a:bodyPr>
            <a:normAutofit/>
          </a:bodyPr>
          <a:lstStyle/>
          <a:p>
            <a:r>
              <a:rPr lang="en-US" b="1" dirty="0"/>
              <a:t>Text classification:</a:t>
            </a:r>
            <a:r>
              <a:rPr lang="en-US" sz="1400" dirty="0"/>
              <a:t> (Tyagi, 2022)</a:t>
            </a:r>
          </a:p>
          <a:p>
            <a:pPr marL="0" indent="0">
              <a:buNone/>
            </a:pPr>
            <a:r>
              <a:rPr lang="en-US" sz="1400" b="1" dirty="0"/>
              <a:t>There are many forms of text classification:</a:t>
            </a:r>
          </a:p>
          <a:p>
            <a:pPr marL="0" indent="0">
              <a:buNone/>
            </a:pPr>
            <a:r>
              <a:rPr lang="en-US" sz="1400" b="1" dirty="0"/>
              <a:t>1- Topic Analysis:</a:t>
            </a:r>
          </a:p>
          <a:p>
            <a:pPr marL="0" indent="0">
              <a:buNone/>
            </a:pPr>
            <a:r>
              <a:rPr lang="en-US" sz="1400" dirty="0"/>
              <a:t>- It finds the main topic in a document and helps in subject-based data organization.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2-Sentiment Analysis: </a:t>
            </a:r>
          </a:p>
          <a:p>
            <a:pPr marL="0" indent="0">
              <a:buNone/>
            </a:pPr>
            <a:r>
              <a:rPr lang="en-US" sz="1400" dirty="0"/>
              <a:t>- Classifies text as positive, negative, or neutral based on the emotional tone of the text in order to determine opinions.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3-Language Detection:</a:t>
            </a:r>
          </a:p>
          <a:p>
            <a:pPr marL="0" indent="0">
              <a:buNone/>
            </a:pPr>
            <a:r>
              <a:rPr lang="en-US" sz="1400" dirty="0"/>
              <a:t>identifies a text's language, making it possible to efficiently classify and route customer support questions to employees who are familiar with this language, </a:t>
            </a:r>
            <a:br>
              <a:rPr lang="en-US" sz="1400" dirty="0"/>
            </a:br>
            <a:endParaRPr lang="en-US" sz="1400" dirty="0"/>
          </a:p>
          <a:p>
            <a:endParaRPr lang="en-JO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3E5EF3-37B1-6C48-A720-2F0DB4EB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O" dirty="0"/>
              <a:t>Text mining </a:t>
            </a:r>
            <a:r>
              <a:rPr lang="en-US" dirty="0"/>
              <a:t>techniques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309287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B4B0-9D22-E9D4-2DC5-541DC018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approaches</a:t>
            </a:r>
            <a:endParaRPr lang="en-J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D59A2-ACF4-34DB-D83E-5D0060CC4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82599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55C7-B8E2-8540-68EC-B084039D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53596-41F8-8909-4D8B-00F6DBDB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76" y="2603500"/>
            <a:ext cx="11214538" cy="4254500"/>
          </a:xfrm>
        </p:spPr>
        <p:txBody>
          <a:bodyPr/>
          <a:lstStyle/>
          <a:p>
            <a:r>
              <a:rPr lang="en-US" b="1" dirty="0"/>
              <a:t>What is TF?</a:t>
            </a:r>
          </a:p>
          <a:p>
            <a:pPr marL="0" indent="0">
              <a:buNone/>
            </a:pPr>
            <a:r>
              <a:rPr lang="en-US" dirty="0"/>
              <a:t>- It shows the number of repetitions of each word in each document, divided by the total number of words in that document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 is IDF?</a:t>
            </a:r>
          </a:p>
          <a:p>
            <a:pPr marL="0" indent="0">
              <a:buNone/>
            </a:pPr>
            <a:r>
              <a:rPr lang="en-US" dirty="0"/>
              <a:t>- This calculates the frequency of each word throughout all documents.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 is TF-IDF?</a:t>
            </a:r>
          </a:p>
          <a:p>
            <a:pPr marL="0" indent="0">
              <a:buNone/>
            </a:pPr>
            <a:r>
              <a:rPr lang="en-US" dirty="0"/>
              <a:t>- it gives each word a weight that shows the importance of the word in each document. </a:t>
            </a:r>
          </a:p>
        </p:txBody>
      </p:sp>
    </p:spTree>
    <p:extLst>
      <p:ext uri="{BB962C8B-B14F-4D97-AF65-F5344CB8AC3E}">
        <p14:creationId xmlns:p14="http://schemas.microsoft.com/office/powerpoint/2010/main" val="175597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1ABA-516F-0FAB-5B04-8EE02316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O" sz="2400" dirty="0"/>
              <a:t>TF-IDF in my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70A41-B65F-726B-6FAD-B1D940AC0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O" b="1" dirty="0"/>
              <a:t>Steps:</a:t>
            </a:r>
          </a:p>
          <a:p>
            <a:pPr marL="0" indent="0">
              <a:buNone/>
            </a:pPr>
            <a:r>
              <a:rPr lang="en-JO" dirty="0"/>
              <a:t>1- </a:t>
            </a:r>
            <a:r>
              <a:rPr lang="en-US" dirty="0"/>
              <a:t>I</a:t>
            </a:r>
            <a:r>
              <a:rPr lang="en-JO" dirty="0"/>
              <a:t> have </a:t>
            </a:r>
            <a:r>
              <a:rPr lang="en-US" dirty="0"/>
              <a:t>Imported TfidfVectorizer from sklearn.feature_extraction.text.</a:t>
            </a:r>
          </a:p>
          <a:p>
            <a:pPr marL="0" indent="0">
              <a:buNone/>
            </a:pPr>
            <a:r>
              <a:rPr lang="en-US" dirty="0"/>
              <a:t>2- I created an object called vectorizer from the TfidfVectorizer class, this object will calculate TF-IDF.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0000"/>
                </a:highlight>
              </a:rPr>
              <a:t>3-</a:t>
            </a:r>
          </a:p>
          <a:p>
            <a:pPr marL="0" indent="0">
              <a:buNone/>
            </a:pPr>
            <a:r>
              <a:rPr lang="en-US" dirty="0">
                <a:highlight>
                  <a:srgbClr val="FF0000"/>
                </a:highlight>
              </a:rPr>
              <a:t>4-</a:t>
            </a:r>
            <a:endParaRPr lang="en-JO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5529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6D9F-5FA3-82CD-AAC8-ED8F1C06F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JO" sz="2000" dirty="0">
                <a:solidFill>
                  <a:srgbClr val="EBEBEB"/>
                </a:solidFill>
              </a:rPr>
              <a:t>Statistics (Theoretical science)</a:t>
            </a:r>
            <a:br>
              <a:rPr lang="en-JO" sz="2000" dirty="0">
                <a:solidFill>
                  <a:srgbClr val="EBEBEB"/>
                </a:solidFill>
              </a:rPr>
            </a:br>
            <a:r>
              <a:rPr lang="en-JO" sz="2000" dirty="0">
                <a:solidFill>
                  <a:srgbClr val="EBEBEB"/>
                </a:solidFill>
              </a:rPr>
              <a:t>1600 - 1950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04ECE-2EEC-67EC-C8A2-2A40B432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43" y="2638106"/>
            <a:ext cx="9134308" cy="401406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This</a:t>
            </a:r>
            <a:r>
              <a:rPr lang="en-JO" sz="2000" dirty="0"/>
              <a:t> period was the birth of the theoretical models that guide the experiments.</a:t>
            </a:r>
          </a:p>
          <a:p>
            <a:pPr>
              <a:lnSpc>
                <a:spcPct val="90000"/>
              </a:lnSpc>
            </a:pPr>
            <a:endParaRPr lang="en-JO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S</a:t>
            </a:r>
            <a:r>
              <a:rPr lang="en-JO" sz="2000" b="1" dirty="0"/>
              <a:t>uch as:</a:t>
            </a:r>
            <a:endParaRPr lang="en-JO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JO" sz="2000" b="1" dirty="0"/>
              <a:t>1- Bayes theorem 1763: </a:t>
            </a:r>
            <a:r>
              <a:rPr lang="en-US" sz="2000" dirty="0"/>
              <a:t>(</a:t>
            </a:r>
            <a:r>
              <a:rPr lang="en-US" sz="2000" dirty="0" err="1"/>
              <a:t>Suanfazu</a:t>
            </a:r>
            <a:r>
              <a:rPr lang="en-US" sz="2000" dirty="0"/>
              <a:t> et al., 2021) (</a:t>
            </a:r>
            <a:r>
              <a:rPr lang="en-US" sz="2000" dirty="0" err="1"/>
              <a:t>Exastax</a:t>
            </a:r>
            <a:r>
              <a:rPr lang="en-US" sz="2000" dirty="0"/>
              <a:t>, 2017) (</a:t>
            </a:r>
            <a:r>
              <a:rPr lang="en-US" sz="2000" dirty="0" err="1"/>
              <a:t>bootcamp.rutgers</a:t>
            </a:r>
            <a:r>
              <a:rPr lang="en-US" sz="2000" dirty="0"/>
              <a:t>, 2021)</a:t>
            </a:r>
            <a:endParaRPr lang="en-JO" sz="2000" b="1" dirty="0"/>
          </a:p>
          <a:p>
            <a:pPr marL="0" indent="0">
              <a:lnSpc>
                <a:spcPct val="90000"/>
              </a:lnSpc>
              <a:buNone/>
            </a:pPr>
            <a:endParaRPr lang="en-JO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I</a:t>
            </a:r>
            <a:r>
              <a:rPr lang="en-JO" sz="2000" dirty="0"/>
              <a:t>t was </a:t>
            </a:r>
            <a:r>
              <a:rPr lang="en-US" sz="2000" dirty="0"/>
              <a:t>formulated by Thomas Bayes and this paper was published after he died.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This theorem connects present probability to previous probability.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It enables a good understanding of complicated things based on estimated probabilities,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			</a:t>
            </a:r>
            <a:endParaRPr lang="en-JO" sz="2000" dirty="0"/>
          </a:p>
        </p:txBody>
      </p:sp>
      <p:pic>
        <p:nvPicPr>
          <p:cNvPr id="5" name="Picture 4" descr="A person in a robe&#10;&#10;Description automatically generated">
            <a:extLst>
              <a:ext uri="{FF2B5EF4-FFF2-40B4-BE49-F238E27FC236}">
                <a16:creationId xmlns:a16="http://schemas.microsoft.com/office/drawing/2014/main" id="{E025398E-1967-42FB-1831-5B75EB27B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37" y="2895106"/>
            <a:ext cx="2174120" cy="27176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625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FE58-2298-EB9A-9023-702BBF50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Mining</a:t>
            </a:r>
          </a:p>
        </p:txBody>
      </p:sp>
      <p:pic>
        <p:nvPicPr>
          <p:cNvPr id="6146" name="Picture 2" descr="A-RAFF: A Ranked Frequent Pattern-growth Subgraph Pattern Discovery Approach">
            <a:extLst>
              <a:ext uri="{FF2B5EF4-FFF2-40B4-BE49-F238E27FC236}">
                <a16:creationId xmlns:a16="http://schemas.microsoft.com/office/drawing/2014/main" id="{9166A170-FE2E-F693-066C-69E1037DD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36" y="1463040"/>
            <a:ext cx="4934783" cy="43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05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D191-03BB-A4D8-0050-289B3A64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What is Graph Mining?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3485-C574-F180-BF36-B8CB1A76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00" y="2603500"/>
            <a:ext cx="706126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Graph mining is a way to extract useful information and patterns from graphs </a:t>
            </a:r>
          </a:p>
          <a:p>
            <a:r>
              <a:rPr lang="en-US" dirty="0"/>
              <a:t>The graph is usually made of nodes and edges.</a:t>
            </a:r>
          </a:p>
          <a:p>
            <a:r>
              <a:rPr lang="en-US" dirty="0"/>
              <a:t>The graph could be directed or not directed based on the scenario </a:t>
            </a:r>
          </a:p>
          <a:p>
            <a:r>
              <a:rPr lang="en-US" dirty="0"/>
              <a:t>Graphs are usually used to show complex networks such as social networks, and communication networks </a:t>
            </a:r>
          </a:p>
          <a:p>
            <a:endParaRPr lang="en-US" dirty="0"/>
          </a:p>
          <a:p>
            <a:r>
              <a:rPr lang="en-US" dirty="0"/>
              <a:t>(Xi'an University, 2018)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7519E90D-1E1E-5BFF-870D-BAC312DC2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r="1915" b="3"/>
          <a:stretch/>
        </p:blipFill>
        <p:spPr>
          <a:xfrm>
            <a:off x="7804687" y="3094340"/>
            <a:ext cx="3680429" cy="17341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781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8F8CC-05E6-F42D-8113-5358FB09D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2603500"/>
            <a:ext cx="8114424" cy="3416300"/>
          </a:xfrm>
        </p:spPr>
        <p:txBody>
          <a:bodyPr anchor="ctr">
            <a:normAutofit/>
          </a:bodyPr>
          <a:lstStyle/>
          <a:p>
            <a:r>
              <a:rPr lang="en-US" b="1" dirty="0"/>
              <a:t>Social networks: </a:t>
            </a:r>
            <a:r>
              <a:rPr lang="en-US" dirty="0"/>
              <a:t>(Xi'an University, 2018)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- Examining the relationships between users on social media sites like Facebook or LinkedIn in order to suggest new friends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Social media Social graph Social network Facebook Platform, social graph,  social Media, interpersonal Relationship, social Network Analysis png |  PNGWing">
            <a:extLst>
              <a:ext uri="{FF2B5EF4-FFF2-40B4-BE49-F238E27FC236}">
                <a16:creationId xmlns:a16="http://schemas.microsoft.com/office/drawing/2014/main" id="{581EE920-8196-E9EC-E089-FAFD935AE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4647" r="19930" b="10586"/>
          <a:stretch/>
        </p:blipFill>
        <p:spPr bwMode="auto">
          <a:xfrm>
            <a:off x="8613188" y="3274951"/>
            <a:ext cx="3080048" cy="2073397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A8AFFC9-48F6-AD72-C885-A4D176AE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Real-life examples</a:t>
            </a:r>
          </a:p>
        </p:txBody>
      </p:sp>
    </p:spTree>
    <p:extLst>
      <p:ext uri="{BB962C8B-B14F-4D97-AF65-F5344CB8AC3E}">
        <p14:creationId xmlns:p14="http://schemas.microsoft.com/office/powerpoint/2010/main" val="563890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3D45AE-6303-7D5B-D5BA-BA090E98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Real-life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B26F-E6B6-1C9C-ED6E-5092C88CB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2243282"/>
            <a:ext cx="8391516" cy="4143664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Healthcare:</a:t>
            </a:r>
            <a:r>
              <a:rPr lang="en-US" sz="2000" dirty="0"/>
              <a:t>(Xi'an University, 2018)</a:t>
            </a: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- Mapping and examining how illnesses travel throughout populations in order to manage growing routes like what happened in Covid 19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- Health organizations worldwide used graph mining to track the spread of the infection.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JO" sz="2000" dirty="0"/>
              <a:t>- Because of this step </a:t>
            </a:r>
            <a:r>
              <a:rPr lang="en-US" sz="2000" dirty="0"/>
              <a:t>they</a:t>
            </a:r>
            <a:r>
              <a:rPr lang="en-JO" sz="2000" dirty="0"/>
              <a:t> knew </a:t>
            </a:r>
            <a:r>
              <a:rPr lang="en-US" sz="2000" dirty="0"/>
              <a:t>What populations were most at risk for exposure and where to put resources.</a:t>
            </a:r>
            <a:endParaRPr lang="en-JO" sz="2000" dirty="0"/>
          </a:p>
        </p:txBody>
      </p:sp>
      <p:pic>
        <p:nvPicPr>
          <p:cNvPr id="9218" name="Picture 2" descr="World Health Organization (WHO) | Geneva">
            <a:extLst>
              <a:ext uri="{FF2B5EF4-FFF2-40B4-BE49-F238E27FC236}">
                <a16:creationId xmlns:a16="http://schemas.microsoft.com/office/drawing/2014/main" id="{9E38DDC6-4355-3354-43EE-F89A714C4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r="-1" b="-1"/>
          <a:stretch/>
        </p:blipFill>
        <p:spPr bwMode="auto">
          <a:xfrm>
            <a:off x="8904134" y="2929831"/>
            <a:ext cx="2775248" cy="276363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335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52F0AC-5547-7A53-9434-10E193AF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Real-life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25198-0B03-DF0F-1406-247194A32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45" y="2064328"/>
            <a:ext cx="8120680" cy="490450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Transportation and Logistics:</a:t>
            </a:r>
            <a:r>
              <a:rPr lang="en-US" sz="2000" dirty="0"/>
              <a:t>(Xi'an University, 2018)</a:t>
            </a:r>
            <a:endParaRPr lang="en-US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Decreasing travel times and expenses by evaluating road and airline networks to find the best routes like UPS delivery company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-UPS company used an advanced graph mining algorithm to make their work more professional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JO" sz="2000" dirty="0"/>
              <a:t>- This system </a:t>
            </a:r>
            <a:r>
              <a:rPr lang="en-US" sz="2000" dirty="0"/>
              <a:t>is known</a:t>
            </a:r>
            <a:r>
              <a:rPr lang="en-JO" sz="2000" dirty="0"/>
              <a:t> as </a:t>
            </a:r>
            <a:r>
              <a:rPr lang="en-US" sz="2000" dirty="0"/>
              <a:t>On-Road Integrated Optimization and Navigation (ORION</a:t>
            </a:r>
            <a:r>
              <a:rPr lang="en-JO" sz="2000" dirty="0"/>
              <a:t>)</a:t>
            </a:r>
            <a:r>
              <a:rPr lang="en-US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- This advanced system shows how much left turns, traffic conditions, climate, and even the amount of time needed to open and close car doors and walk to the customer door.</a:t>
            </a:r>
            <a:endParaRPr lang="en-JO" sz="2000" dirty="0"/>
          </a:p>
        </p:txBody>
      </p:sp>
      <p:pic>
        <p:nvPicPr>
          <p:cNvPr id="8194" name="Picture 2" descr="Why UPS drivers don't make left turns">
            <a:extLst>
              <a:ext uri="{FF2B5EF4-FFF2-40B4-BE49-F238E27FC236}">
                <a16:creationId xmlns:a16="http://schemas.microsoft.com/office/drawing/2014/main" id="{194EB38C-C303-B24C-1713-735E3E53B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r="11752" b="4"/>
          <a:stretch/>
        </p:blipFill>
        <p:spPr bwMode="auto">
          <a:xfrm>
            <a:off x="8616316" y="2778068"/>
            <a:ext cx="3080048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511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9ED3-17CF-96C7-472F-2F5444AF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graph mining algorithms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24866-C0D7-2FAB-DA69-DE4ACF9E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90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D43D-59BD-821B-478C-EF5F093A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Programming languages used for graph mining: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669F-8E17-C052-A3F5-F076D92EB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31" y="2393293"/>
            <a:ext cx="11214538" cy="4254500"/>
          </a:xfrm>
        </p:spPr>
        <p:txBody>
          <a:bodyPr/>
          <a:lstStyle/>
          <a:p>
            <a:r>
              <a:rPr lang="en-US" b="1" dirty="0"/>
              <a:t>Python:</a:t>
            </a:r>
          </a:p>
          <a:p>
            <a:pPr marL="0" indent="0">
              <a:buNone/>
            </a:pPr>
            <a:r>
              <a:rPr lang="en-US" dirty="0"/>
              <a:t>- it is used because this language has a lot of libraries for graph mining such as NetworkX, Graph-tool, and PyGraphviz.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Java:</a:t>
            </a:r>
          </a:p>
          <a:p>
            <a:pPr marL="0" indent="0">
              <a:buNone/>
            </a:pPr>
            <a:r>
              <a:rPr lang="en-US" dirty="0"/>
              <a:t>- It is used because of its performance and because it can handle huge graphs, also it has helpful libraries such as JGraphT and Apache Giraph.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- It is used because it provides a full environment for statistical analysis, also it has helpful libraries such as statnet and igraph.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9846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86E6-92DC-F92C-CF63-F155D812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Graph mining tools used in industry</a:t>
            </a:r>
            <a:endParaRPr lang="en-JO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B6510-2450-59C3-158E-C55DE5F1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06" y="2603500"/>
            <a:ext cx="8195824" cy="3416300"/>
          </a:xfrm>
        </p:spPr>
        <p:txBody>
          <a:bodyPr anchor="ctr">
            <a:normAutofit/>
          </a:bodyPr>
          <a:lstStyle/>
          <a:p>
            <a:r>
              <a:rPr lang="en-US" b="1" dirty="0"/>
              <a:t>Cytoscape:</a:t>
            </a:r>
            <a:r>
              <a:rPr lang="en-US" dirty="0"/>
              <a:t>(M. </a:t>
            </a:r>
            <a:r>
              <a:rPr lang="en-US" dirty="0" err="1"/>
              <a:t>Vedanayaki</a:t>
            </a:r>
            <a:r>
              <a:rPr lang="en-US" dirty="0"/>
              <a:t>, 2014)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- It is used in healthcare sectors, especially in Biomedical research.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 using this tool in this field was helpful for understanding how genes and proteins interact in biology.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The base language of this tool is Java.</a:t>
            </a:r>
            <a:endParaRPr lang="en-JO" dirty="0"/>
          </a:p>
        </p:txBody>
      </p:sp>
      <p:pic>
        <p:nvPicPr>
          <p:cNvPr id="7" name="Picture 6" descr="A logo with orange and black text&#10;&#10;Description automatically generated">
            <a:extLst>
              <a:ext uri="{FF2B5EF4-FFF2-40B4-BE49-F238E27FC236}">
                <a16:creationId xmlns:a16="http://schemas.microsoft.com/office/drawing/2014/main" id="{1E4A1FEC-B2DA-5FEF-DFA3-FFBB128A7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30" y="2778068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910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A7E184-C217-A59A-8786-DDFC86B8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Graph mining tools used in industry</a:t>
            </a:r>
            <a:endParaRPr lang="en-JO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E6FD-AD10-61BE-18FF-AFFC06E3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14" y="2603500"/>
            <a:ext cx="8139009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NetworkX:</a:t>
            </a:r>
            <a:r>
              <a:rPr lang="en-US" dirty="0"/>
              <a:t>(M. </a:t>
            </a:r>
            <a:r>
              <a:rPr lang="en-US" dirty="0" err="1"/>
              <a:t>Vedanayaki</a:t>
            </a:r>
            <a:r>
              <a:rPr lang="en-US" dirty="0"/>
              <a:t>, 2014)</a:t>
            </a: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- it is a Python package.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- it is used in the Academia, Transportation, and Telecommunications sectors.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- it  provides different types of graphs such as (simple graphs, directed graphs, and graphs with parallel edges and self-loops)</a:t>
            </a:r>
            <a:endParaRPr lang="en-JO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 </a:t>
            </a:r>
            <a:endParaRPr lang="en-JO" dirty="0"/>
          </a:p>
        </p:txBody>
      </p:sp>
      <p:pic>
        <p:nvPicPr>
          <p:cNvPr id="4100" name="Picture 4" descr="NetworkX · GitHub">
            <a:extLst>
              <a:ext uri="{FF2B5EF4-FFF2-40B4-BE49-F238E27FC236}">
                <a16:creationId xmlns:a16="http://schemas.microsoft.com/office/drawing/2014/main" id="{B69EEB54-33C3-8271-BBA9-A321E45A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1923" y="2778068"/>
            <a:ext cx="3067163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442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C81CFC-4420-4036-42B3-F853E5FD2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Graph mining tools used in industry</a:t>
            </a:r>
            <a:endParaRPr lang="en-JO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FE2B-936C-12F2-CB8A-3DA981C8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74" y="2603499"/>
            <a:ext cx="8054604" cy="3944445"/>
          </a:xfrm>
        </p:spPr>
        <p:txBody>
          <a:bodyPr anchor="ctr">
            <a:normAutofit/>
          </a:bodyPr>
          <a:lstStyle/>
          <a:p>
            <a:r>
              <a:rPr lang="en-US" b="1" dirty="0"/>
              <a:t>G</a:t>
            </a:r>
            <a:r>
              <a:rPr lang="en-JO" b="1" dirty="0"/>
              <a:t>ephi:</a:t>
            </a:r>
            <a:r>
              <a:rPr lang="en-US" dirty="0"/>
              <a:t>(M. </a:t>
            </a:r>
            <a:r>
              <a:rPr lang="en-US" dirty="0" err="1"/>
              <a:t>Vedanayaki</a:t>
            </a:r>
            <a:r>
              <a:rPr lang="en-US" dirty="0"/>
              <a:t>, 2014)</a:t>
            </a:r>
            <a:endParaRPr lang="en-JO" b="1" dirty="0"/>
          </a:p>
          <a:p>
            <a:pPr marL="0" indent="0">
              <a:buNone/>
            </a:pPr>
            <a:r>
              <a:rPr lang="en-JO" dirty="0"/>
              <a:t>- It is used in </a:t>
            </a:r>
            <a:r>
              <a:rPr lang="en-US" dirty="0"/>
              <a:t>the Social Science and marketing sectors.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It is an open-source software.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It is used for analyzing all kinds of complex networks.</a:t>
            </a:r>
          </a:p>
          <a:p>
            <a:pPr marL="0" indent="0">
              <a:buNone/>
            </a:pPr>
            <a:endParaRPr lang="en-JO" dirty="0"/>
          </a:p>
          <a:p>
            <a:pPr marL="0" indent="0">
              <a:buNone/>
            </a:pPr>
            <a:r>
              <a:rPr lang="en-JO" dirty="0"/>
              <a:t>- The base language of this tool is Java.</a:t>
            </a:r>
          </a:p>
        </p:txBody>
      </p:sp>
      <p:pic>
        <p:nvPicPr>
          <p:cNvPr id="5124" name="Picture 4" descr="A &quot;Gephi&quot; graph to detect 5 communities of highly connected postal codes. |  Download Scientific Diagram">
            <a:extLst>
              <a:ext uri="{FF2B5EF4-FFF2-40B4-BE49-F238E27FC236}">
                <a16:creationId xmlns:a16="http://schemas.microsoft.com/office/drawing/2014/main" id="{3201021F-E6C1-7A23-8688-3941D671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3278" y="3100327"/>
            <a:ext cx="3080048" cy="2422646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8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023F-7F1F-948E-93ED-4F230A82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JO" sz="2000"/>
              <a:t>Statistics (Theoretical science)</a:t>
            </a:r>
            <a:br>
              <a:rPr lang="en-JO" sz="2000"/>
            </a:br>
            <a:r>
              <a:rPr lang="en-JO" sz="2000"/>
              <a:t>1600 - 1950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9483-CD76-AF15-3CC0-9C8C5777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58" y="2428877"/>
            <a:ext cx="6962387" cy="455771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JO" sz="2000" b="1" dirty="0"/>
              <a:t>2- Regression analysis 1805:</a:t>
            </a:r>
            <a:r>
              <a:rPr lang="en-US" sz="2000" dirty="0"/>
              <a:t>(</a:t>
            </a:r>
            <a:r>
              <a:rPr lang="en-US" sz="2000" dirty="0" err="1"/>
              <a:t>Suanfazu</a:t>
            </a:r>
            <a:r>
              <a:rPr lang="en-US" sz="2000" dirty="0"/>
              <a:t> et al., 2021) (</a:t>
            </a:r>
            <a:r>
              <a:rPr lang="en-US" sz="2000" dirty="0" err="1"/>
              <a:t>Exastax</a:t>
            </a:r>
            <a:r>
              <a:rPr lang="en-US" sz="2000" dirty="0"/>
              <a:t>, 2017) (</a:t>
            </a:r>
            <a:r>
              <a:rPr lang="en-US" sz="2000" dirty="0" err="1"/>
              <a:t>bootcamp.rutgers</a:t>
            </a:r>
            <a:r>
              <a:rPr lang="en-US" sz="2000" dirty="0"/>
              <a:t>, 2021)</a:t>
            </a:r>
            <a:endParaRPr lang="en-JO" sz="2000" b="1" dirty="0"/>
          </a:p>
          <a:p>
            <a:pPr marL="0" indent="0">
              <a:buNone/>
            </a:pPr>
            <a:endParaRPr lang="en-JO" sz="2000" b="1" dirty="0"/>
          </a:p>
          <a:p>
            <a:pPr marL="0" indent="0">
              <a:buNone/>
            </a:pPr>
            <a:r>
              <a:rPr lang="en-US" sz="2000" dirty="0"/>
              <a:t>- Adrien-Marie Legendre and Carl Friedrich Gauss</a:t>
            </a:r>
            <a:r>
              <a:rPr lang="en-JO" sz="2000" dirty="0"/>
              <a:t> </a:t>
            </a:r>
            <a:r>
              <a:rPr lang="en-US" sz="2000" dirty="0"/>
              <a:t>were</a:t>
            </a:r>
            <a:r>
              <a:rPr lang="en-JO" sz="2000" dirty="0"/>
              <a:t> the first two people who used regression </a:t>
            </a:r>
            <a:r>
              <a:rPr lang="en-US" sz="2000" dirty="0"/>
              <a:t>to calculate the orbits of bodies (planets and comets) around the Sun.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- Regression analysis aims to identify the relationships between variables.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JO" sz="2000" dirty="0"/>
              <a:t>-</a:t>
            </a:r>
            <a:r>
              <a:rPr lang="en-US" sz="2000" dirty="0"/>
              <a:t> The technique employed in this case is the least squares approach.</a:t>
            </a:r>
            <a:endParaRPr lang="en-JO" sz="2000" dirty="0"/>
          </a:p>
          <a:p>
            <a:endParaRPr lang="en-JO" sz="2000" dirty="0"/>
          </a:p>
        </p:txBody>
      </p:sp>
      <p:pic>
        <p:nvPicPr>
          <p:cNvPr id="7" name="Picture 6" descr="A portrait of a person&#10;&#10;Description automatically generated">
            <a:extLst>
              <a:ext uri="{FF2B5EF4-FFF2-40B4-BE49-F238E27FC236}">
                <a16:creationId xmlns:a16="http://schemas.microsoft.com/office/drawing/2014/main" id="{86976973-1A38-0658-E5B1-8A609DD1B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0" b="1"/>
          <a:stretch/>
        </p:blipFill>
        <p:spPr>
          <a:xfrm>
            <a:off x="7532511" y="2775949"/>
            <a:ext cx="2090649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black and white drawing of a person&#10;&#10;Description automatically generated">
            <a:extLst>
              <a:ext uri="{FF2B5EF4-FFF2-40B4-BE49-F238E27FC236}">
                <a16:creationId xmlns:a16="http://schemas.microsoft.com/office/drawing/2014/main" id="{518188AA-5CBD-A892-9C37-A5DBE8154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62" y="2771152"/>
            <a:ext cx="2287826" cy="30719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AD7A92-6A64-7588-495E-07195AFE04BC}"/>
              </a:ext>
            </a:extLst>
          </p:cNvPr>
          <p:cNvSpPr/>
          <p:nvPr/>
        </p:nvSpPr>
        <p:spPr>
          <a:xfrm>
            <a:off x="7532511" y="5607875"/>
            <a:ext cx="4463177" cy="304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7D9C9-6069-922C-AEB2-E668E06ACD74}"/>
              </a:ext>
            </a:extLst>
          </p:cNvPr>
          <p:cNvSpPr txBox="1"/>
          <p:nvPr/>
        </p:nvSpPr>
        <p:spPr>
          <a:xfrm>
            <a:off x="10614402" y="5560291"/>
            <a:ext cx="138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Carl</a:t>
            </a:r>
            <a:endParaRPr lang="en-JO" sz="2000" dirty="0">
              <a:solidFill>
                <a:schemeClr val="bg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68B2F-8E33-39E7-EA45-3E3635E28A0D}"/>
              </a:ext>
            </a:extLst>
          </p:cNvPr>
          <p:cNvSpPr txBox="1"/>
          <p:nvPr/>
        </p:nvSpPr>
        <p:spPr>
          <a:xfrm>
            <a:off x="8354349" y="5560291"/>
            <a:ext cx="138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Adrien</a:t>
            </a:r>
            <a:endParaRPr lang="en-JO" sz="2000" dirty="0">
              <a:solidFill>
                <a:schemeClr val="bg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505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FE58-2298-EB9A-9023-702BBF50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4E5B3-8872-8F06-6702-D98501461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4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B236-DDE2-8D4E-6606-5F004105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333A-ACF4-CE61-C376-A19EE835F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48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0BFB-736E-3B02-AE28-C8A64EE9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602FC-082F-174A-2A69-8C030021E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4" y="2243138"/>
            <a:ext cx="11372850" cy="4614862"/>
          </a:xfrm>
        </p:spPr>
        <p:txBody>
          <a:bodyPr>
            <a:normAutofit/>
          </a:bodyPr>
          <a:lstStyle/>
          <a:p>
            <a:r>
              <a:rPr lang="en-US" sz="1200" dirty="0" err="1">
                <a:effectLst/>
              </a:rPr>
              <a:t>Suanfazu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(2021) </a:t>
            </a:r>
            <a:r>
              <a:rPr lang="en-US" sz="1200" i="1" dirty="0">
                <a:effectLst/>
              </a:rPr>
              <a:t>History of data mining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Hacker Bits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hackerbits.com</a:t>
            </a:r>
            <a:r>
              <a:rPr lang="en-US" sz="1200" dirty="0">
                <a:effectLst/>
              </a:rPr>
              <a:t>/data/history-of-data-mining/ (Accessed: 30 November 2023). </a:t>
            </a:r>
          </a:p>
          <a:p>
            <a:r>
              <a:rPr lang="en-US" sz="1200" dirty="0" err="1">
                <a:effectLst/>
              </a:rPr>
              <a:t>bootcamp.rutgers</a:t>
            </a:r>
            <a:r>
              <a:rPr lang="en-US" sz="1200" dirty="0">
                <a:effectLst/>
              </a:rPr>
              <a:t> (2021) </a:t>
            </a:r>
            <a:r>
              <a:rPr lang="en-US" sz="1200" i="1" dirty="0">
                <a:effectLst/>
              </a:rPr>
              <a:t>What is data mining? A beginner’s guide (2022)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Rutgers Bootcamps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bootcamp.rutgers.edu</a:t>
            </a:r>
            <a:r>
              <a:rPr lang="en-US" sz="1200" dirty="0">
                <a:effectLst/>
              </a:rPr>
              <a:t>/blog/what-is-data-mining/#:~:text=History%20of%20Data%20Mining,-Did%20you%20know&amp;text=Through%20the%20Turing%20Universal%20Machine,what%20data%20mining%20is%20today. (Accessed: 30 November 2023). </a:t>
            </a:r>
            <a:endParaRPr lang="en-US" sz="1200" dirty="0"/>
          </a:p>
          <a:p>
            <a:r>
              <a:rPr lang="en-US" sz="1200" dirty="0" err="1">
                <a:effectLst/>
              </a:rPr>
              <a:t>Exastax</a:t>
            </a:r>
            <a:r>
              <a:rPr lang="en-US" sz="1200" dirty="0">
                <a:effectLst/>
              </a:rPr>
              <a:t> (2017) </a:t>
            </a:r>
            <a:r>
              <a:rPr lang="en-US" sz="1200" i="1" dirty="0">
                <a:effectLst/>
              </a:rPr>
              <a:t>The history of Data Mining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Medium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medium.com</a:t>
            </a:r>
            <a:r>
              <a:rPr lang="en-US" sz="1200" dirty="0">
                <a:effectLst/>
              </a:rPr>
              <a:t>/@</a:t>
            </a:r>
            <a:r>
              <a:rPr lang="en-US" sz="1200" dirty="0" err="1">
                <a:effectLst/>
              </a:rPr>
              <a:t>exastax</a:t>
            </a:r>
            <a:r>
              <a:rPr lang="en-US" sz="1200" dirty="0">
                <a:effectLst/>
              </a:rPr>
              <a:t>/the-history-of-data-mining-d2aeb0f587ce (Accessed: 30 November 2023). </a:t>
            </a:r>
          </a:p>
          <a:p>
            <a:r>
              <a:rPr lang="en-US" sz="1200" dirty="0" err="1">
                <a:effectLst/>
              </a:rPr>
              <a:t>MonkeyLearn</a:t>
            </a:r>
            <a:r>
              <a:rPr lang="en-US" sz="1200" dirty="0">
                <a:effectLst/>
              </a:rPr>
              <a:t> (2020) </a:t>
            </a:r>
            <a:r>
              <a:rPr lang="en-US" sz="1200" i="1" dirty="0">
                <a:effectLst/>
              </a:rPr>
              <a:t>10 Best Data Mining Tools in 2022</a:t>
            </a:r>
            <a:r>
              <a:rPr lang="en-US" sz="1200" dirty="0">
                <a:effectLst/>
              </a:rPr>
              <a:t>, </a:t>
            </a:r>
            <a:r>
              <a:rPr lang="en-US" sz="1200" i="1" dirty="0" err="1">
                <a:effectLst/>
              </a:rPr>
              <a:t>MonkeyLearn</a:t>
            </a:r>
            <a:r>
              <a:rPr lang="en-US" sz="1200" i="1" dirty="0">
                <a:effectLst/>
              </a:rPr>
              <a:t> Blog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monkeylearn.com</a:t>
            </a:r>
            <a:r>
              <a:rPr lang="en-US" sz="1200" dirty="0">
                <a:effectLst/>
              </a:rPr>
              <a:t>/blog/data-mining-tools/ (Accessed: 05 December 2023). </a:t>
            </a:r>
          </a:p>
          <a:p>
            <a:r>
              <a:rPr lang="en-US" sz="1200" dirty="0">
                <a:effectLst/>
              </a:rPr>
              <a:t>IBM (2021) </a:t>
            </a:r>
            <a:r>
              <a:rPr lang="en-US" sz="1200" i="1" dirty="0">
                <a:effectLst/>
              </a:rPr>
              <a:t>What is text mining?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IBM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www.ibm.com</a:t>
            </a:r>
            <a:r>
              <a:rPr lang="en-US" sz="1200" dirty="0">
                <a:effectLst/>
              </a:rPr>
              <a:t>/topics/text-mining (Accessed: 05 December 2023). </a:t>
            </a:r>
          </a:p>
          <a:p>
            <a:r>
              <a:rPr lang="en-US" sz="1200" dirty="0">
                <a:effectLst/>
              </a:rPr>
              <a:t>Xi’an University (2018) </a:t>
            </a:r>
            <a:r>
              <a:rPr lang="en-US" sz="1200" i="1" dirty="0">
                <a:effectLst/>
              </a:rPr>
              <a:t>ITU Workshop on ‘economic and fiscal incentives to accelerate digital transformation of data and applications over telecommunication infrastructure’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ITU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www.itu.int</a:t>
            </a:r>
            <a:r>
              <a:rPr lang="en-US" sz="1200" dirty="0">
                <a:effectLst/>
              </a:rPr>
              <a:t>/</a:t>
            </a:r>
            <a:r>
              <a:rPr lang="en-US" sz="1200" dirty="0" err="1">
                <a:effectLst/>
              </a:rPr>
              <a:t>en</a:t>
            </a:r>
            <a:r>
              <a:rPr lang="en-US" sz="1200" dirty="0">
                <a:effectLst/>
              </a:rPr>
              <a:t>/ITU-T/Workshops-and-Seminars/2022/1103/Pages/</a:t>
            </a:r>
            <a:r>
              <a:rPr lang="en-US" sz="1200" dirty="0" err="1">
                <a:effectLst/>
              </a:rPr>
              <a:t>default.aspx</a:t>
            </a:r>
            <a:r>
              <a:rPr lang="en-US" sz="1200" dirty="0">
                <a:effectLst/>
              </a:rPr>
              <a:t> (Accessed: 05 December 2023). </a:t>
            </a:r>
            <a:endParaRPr lang="en-US" sz="1200" dirty="0"/>
          </a:p>
          <a:p>
            <a:r>
              <a:rPr lang="en-US" sz="1200" dirty="0" err="1">
                <a:effectLst/>
              </a:rPr>
              <a:t>Valcheva</a:t>
            </a:r>
            <a:r>
              <a:rPr lang="en-US" sz="1200" dirty="0">
                <a:effectLst/>
              </a:rPr>
              <a:t>, S. (2020) </a:t>
            </a:r>
            <a:r>
              <a:rPr lang="en-US" sz="1200" i="1" dirty="0">
                <a:effectLst/>
              </a:rPr>
              <a:t>Text mining algorithms list: Text classification categorization clustering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Blog For Data-Driven Business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www.intellspot.com</a:t>
            </a:r>
            <a:r>
              <a:rPr lang="en-US" sz="1200" dirty="0">
                <a:effectLst/>
              </a:rPr>
              <a:t>/text-mining-algorithms/ (Accessed: 05 December 2023). </a:t>
            </a:r>
          </a:p>
          <a:p>
            <a:r>
              <a:rPr lang="en-US" sz="1200" dirty="0" err="1">
                <a:effectLst/>
              </a:rPr>
              <a:t>GeeksforGeeks</a:t>
            </a:r>
            <a:r>
              <a:rPr lang="en-US" sz="1200" dirty="0">
                <a:effectLst/>
              </a:rPr>
              <a:t> (2023) </a:t>
            </a:r>
            <a:r>
              <a:rPr lang="en-US" sz="1200" i="1" dirty="0">
                <a:effectLst/>
              </a:rPr>
              <a:t>Naive Bayes classifiers</a:t>
            </a:r>
            <a:r>
              <a:rPr lang="en-US" sz="1200" dirty="0">
                <a:effectLst/>
              </a:rPr>
              <a:t>, </a:t>
            </a:r>
            <a:r>
              <a:rPr lang="en-US" sz="1200" i="1" dirty="0" err="1">
                <a:effectLst/>
              </a:rPr>
              <a:t>GeeksforGeeks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www.geeksforgeeks.org</a:t>
            </a:r>
            <a:r>
              <a:rPr lang="en-US" sz="1200" dirty="0">
                <a:effectLst/>
              </a:rPr>
              <a:t>/naive-bayes-classifiers/ (Accessed: 05 December 2023). </a:t>
            </a:r>
          </a:p>
          <a:p>
            <a:endParaRPr lang="en-US" sz="1200" dirty="0">
              <a:effectLst/>
            </a:endParaRPr>
          </a:p>
          <a:p>
            <a:endParaRPr lang="en-US" sz="1200" dirty="0">
              <a:effectLst/>
            </a:endParaRPr>
          </a:p>
          <a:p>
            <a:endParaRPr lang="en-US" sz="1200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5989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75B8-382F-68E3-457A-01DEA259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9F1D-F58D-22D4-840F-7C1439CB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Tyagi, N. (2022) </a:t>
            </a:r>
            <a:r>
              <a:rPr lang="en-US" i="1" dirty="0">
                <a:effectLst/>
              </a:rPr>
              <a:t>7 text mining techniques: Analytics steps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7 Text Mining Techniques | Analytics Steps</a:t>
            </a:r>
            <a:r>
              <a:rPr lang="en-US" dirty="0">
                <a:effectLst/>
              </a:rPr>
              <a:t>. Available at: https://</a:t>
            </a:r>
            <a:r>
              <a:rPr lang="en-US" dirty="0" err="1">
                <a:effectLst/>
              </a:rPr>
              <a:t>www.analyticssteps.com</a:t>
            </a:r>
            <a:r>
              <a:rPr lang="en-US" dirty="0">
                <a:effectLst/>
              </a:rPr>
              <a:t>/blogs/top-7-text-mining-techniques (Accessed: 05 December 2023). </a:t>
            </a:r>
          </a:p>
          <a:p>
            <a:endParaRPr lang="en-US" dirty="0"/>
          </a:p>
          <a:p>
            <a:r>
              <a:rPr lang="en-US" dirty="0">
                <a:effectLst/>
              </a:rPr>
              <a:t>M. </a:t>
            </a:r>
            <a:r>
              <a:rPr lang="en-US" dirty="0" err="1">
                <a:effectLst/>
              </a:rPr>
              <a:t>Vedanayaki</a:t>
            </a:r>
            <a:r>
              <a:rPr lang="en-US" dirty="0">
                <a:effectLst/>
              </a:rPr>
              <a:t> (2014) </a:t>
            </a:r>
            <a:r>
              <a:rPr lang="en-US" i="1" dirty="0">
                <a:effectLst/>
              </a:rPr>
              <a:t>Indian Journal of Science and Technology, Consequence of Cross Cultural ...</a:t>
            </a:r>
            <a:r>
              <a:rPr lang="en-US" dirty="0">
                <a:effectLst/>
              </a:rPr>
              <a:t> Available at: https://sciresol.s3.us-east-2.amazonaws.com/IJST/Articles/2014/Issue-Supplementary-7/Article2.pdf (Accessed: 05 December 2023). </a:t>
            </a:r>
          </a:p>
          <a:p>
            <a:endParaRPr lang="en-US" dirty="0">
              <a:effectLst/>
            </a:endParaRPr>
          </a:p>
          <a:p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99492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09E1-C6D4-A00C-29B8-002AFD2D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JO" sz="2000" dirty="0"/>
              <a:t>Computational science</a:t>
            </a:r>
            <a:br>
              <a:rPr lang="en-JO" sz="2000" dirty="0"/>
            </a:br>
            <a:r>
              <a:rPr lang="en-JO" sz="2000" dirty="0"/>
              <a:t>1950 - 1990 </a:t>
            </a:r>
            <a:endParaRPr lang="en-JO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D7E9F-472F-A09E-8A42-0314CD364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09295"/>
            <a:ext cx="8197552" cy="497924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I</a:t>
            </a:r>
            <a:r>
              <a:rPr lang="en-JO" sz="2000" dirty="0"/>
              <a:t>n this period everything was converted to </a:t>
            </a:r>
            <a:r>
              <a:rPr lang="en-US" sz="2000" dirty="0"/>
              <a:t>simulations</a:t>
            </a:r>
            <a:r>
              <a:rPr lang="en-JO" sz="2000" dirty="0"/>
              <a:t> because of the complexities in math models </a:t>
            </a:r>
          </a:p>
          <a:p>
            <a:pPr>
              <a:lnSpc>
                <a:spcPct val="90000"/>
              </a:lnSpc>
            </a:pPr>
            <a:endParaRPr lang="en-JO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S</a:t>
            </a:r>
            <a:r>
              <a:rPr lang="en-JO" sz="2000" b="1" dirty="0"/>
              <a:t>ome of these simulations: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JO" sz="2000" b="1" dirty="0"/>
              <a:t>1-  Universal machine 1936: </a:t>
            </a:r>
            <a:r>
              <a:rPr lang="en-US" sz="2000" dirty="0"/>
              <a:t>(</a:t>
            </a:r>
            <a:r>
              <a:rPr lang="en-US" sz="2000" dirty="0" err="1"/>
              <a:t>Suanfazu</a:t>
            </a:r>
            <a:r>
              <a:rPr lang="en-US" sz="2000" dirty="0"/>
              <a:t> et al., 2021) (</a:t>
            </a:r>
            <a:r>
              <a:rPr lang="en-US" sz="2000" dirty="0" err="1"/>
              <a:t>Exastax</a:t>
            </a:r>
            <a:r>
              <a:rPr lang="en-US" sz="2000" dirty="0"/>
              <a:t>, 2017) (</a:t>
            </a:r>
            <a:r>
              <a:rPr lang="en-US" sz="2000" dirty="0" err="1"/>
              <a:t>bootcamp.rutgers</a:t>
            </a:r>
            <a:r>
              <a:rPr lang="en-US" sz="2000" dirty="0"/>
              <a:t>, 2021)</a:t>
            </a:r>
            <a:endParaRPr lang="en-JO" sz="2000" b="1" dirty="0"/>
          </a:p>
          <a:p>
            <a:pPr marL="0" indent="0">
              <a:lnSpc>
                <a:spcPct val="90000"/>
              </a:lnSpc>
              <a:buNone/>
            </a:pPr>
            <a:endParaRPr lang="en-JO" sz="2000" b="1" dirty="0"/>
          </a:p>
          <a:p>
            <a:pPr marL="0" indent="0">
              <a:lnSpc>
                <a:spcPct val="90000"/>
              </a:lnSpc>
              <a:buNone/>
            </a:pPr>
            <a:r>
              <a:rPr lang="en-JO" sz="2000" dirty="0"/>
              <a:t>- The concept of </a:t>
            </a:r>
            <a:r>
              <a:rPr lang="en-US" sz="2000" dirty="0"/>
              <a:t>a </a:t>
            </a:r>
            <a:r>
              <a:rPr lang="en-JO" sz="2000" dirty="0"/>
              <a:t>universal machine was developed by </a:t>
            </a:r>
            <a:r>
              <a:rPr lang="en-US" sz="2000" dirty="0"/>
              <a:t>Alan Turing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JO" sz="2000" dirty="0"/>
              <a:t>- </a:t>
            </a:r>
            <a:r>
              <a:rPr lang="en-US" sz="2000" dirty="0"/>
              <a:t>it can carry out calculations similar to those done by current computers.</a:t>
            </a:r>
            <a:endParaRPr lang="en-JO" sz="2000" dirty="0"/>
          </a:p>
          <a:p>
            <a:pPr marL="0" indent="0">
              <a:lnSpc>
                <a:spcPct val="90000"/>
              </a:lnSpc>
              <a:buNone/>
            </a:pPr>
            <a:endParaRPr lang="en-JO" sz="2000" dirty="0"/>
          </a:p>
          <a:p>
            <a:pPr marL="0" indent="0">
              <a:lnSpc>
                <a:spcPct val="90000"/>
              </a:lnSpc>
              <a:buNone/>
            </a:pPr>
            <a:endParaRPr lang="en-JO" sz="2000" dirty="0"/>
          </a:p>
        </p:txBody>
      </p:sp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533C285B-F3BF-F7AD-6DA4-8D45D6B27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7" r="2" b="14158"/>
          <a:stretch/>
        </p:blipFill>
        <p:spPr>
          <a:xfrm>
            <a:off x="8654752" y="2778068"/>
            <a:ext cx="308004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87BED9-7E58-1FA7-9663-0915FCC907AB}"/>
              </a:ext>
            </a:extLst>
          </p:cNvPr>
          <p:cNvSpPr/>
          <p:nvPr/>
        </p:nvSpPr>
        <p:spPr>
          <a:xfrm>
            <a:off x="8654752" y="5532120"/>
            <a:ext cx="3080048" cy="3806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A5F3A-F4D4-0159-D1FF-489C2EDEFB79}"/>
              </a:ext>
            </a:extLst>
          </p:cNvPr>
          <p:cNvSpPr txBox="1"/>
          <p:nvPr/>
        </p:nvSpPr>
        <p:spPr>
          <a:xfrm>
            <a:off x="9916367" y="5512707"/>
            <a:ext cx="138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Alan Turing</a:t>
            </a:r>
            <a:endParaRPr lang="en-JO" sz="2000" dirty="0">
              <a:solidFill>
                <a:schemeClr val="bg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00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ED12-DFD3-9D2E-5045-02504AC1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JO" sz="2000" dirty="0"/>
              <a:t>Computational science</a:t>
            </a:r>
            <a:br>
              <a:rPr lang="en-JO" sz="2000" dirty="0"/>
            </a:br>
            <a:r>
              <a:rPr lang="en-JO" sz="2000" dirty="0"/>
              <a:t>1950 - 1990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1184-5FF5-19C3-2685-3EAFFACD0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2407920"/>
            <a:ext cx="7175827" cy="414528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JO" sz="2000" b="1" dirty="0"/>
              <a:t>2- Neural networks 1943: </a:t>
            </a:r>
            <a:r>
              <a:rPr lang="en-US" sz="2000" dirty="0"/>
              <a:t>(</a:t>
            </a:r>
            <a:r>
              <a:rPr lang="en-US" sz="2000" dirty="0" err="1"/>
              <a:t>Suanfazu</a:t>
            </a:r>
            <a:r>
              <a:rPr lang="en-US" sz="2000" dirty="0"/>
              <a:t> et al., 2021) (</a:t>
            </a:r>
            <a:r>
              <a:rPr lang="en-US" sz="2000" dirty="0" err="1"/>
              <a:t>Exastax</a:t>
            </a:r>
            <a:r>
              <a:rPr lang="en-US" sz="2000" dirty="0"/>
              <a:t>, 2017) (</a:t>
            </a:r>
            <a:r>
              <a:rPr lang="en-US" sz="2000" dirty="0" err="1"/>
              <a:t>bootcamp.rutgers</a:t>
            </a:r>
            <a:r>
              <a:rPr lang="en-US" sz="2000" dirty="0"/>
              <a:t>, 2021)</a:t>
            </a:r>
            <a:endParaRPr lang="en-JO" sz="2000" b="1" dirty="0"/>
          </a:p>
          <a:p>
            <a:pPr marL="0" indent="0">
              <a:buNone/>
            </a:pPr>
            <a:endParaRPr lang="en-JO" sz="2000" b="1" dirty="0"/>
          </a:p>
          <a:p>
            <a:pPr marL="0" indent="0">
              <a:buNone/>
            </a:pPr>
            <a:r>
              <a:rPr lang="en-US" sz="2000" dirty="0"/>
              <a:t>- The first conceptual model of a neural network was developed by Warren McCulloch and Walter Pitts. </a:t>
            </a:r>
          </a:p>
          <a:p>
            <a:pPr marL="0" indent="0">
              <a:buNone/>
            </a:pPr>
            <a:endParaRPr lang="en-JO" sz="2000" dirty="0"/>
          </a:p>
          <a:p>
            <a:pPr marL="0" indent="0">
              <a:buNone/>
            </a:pPr>
            <a:r>
              <a:rPr lang="en-US" sz="2000" dirty="0"/>
              <a:t>- They present the concept of a neuron in a network activity.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- Every neuron has three functions: input receiving input processing, and output generation.</a:t>
            </a:r>
            <a:endParaRPr lang="en-JO" sz="2000" dirty="0"/>
          </a:p>
        </p:txBody>
      </p:sp>
      <p:pic>
        <p:nvPicPr>
          <p:cNvPr id="7" name="Picture 6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1A9B669B-D30C-577D-6006-A48032A1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35"/>
          <a:stretch/>
        </p:blipFill>
        <p:spPr>
          <a:xfrm>
            <a:off x="7663507" y="2775950"/>
            <a:ext cx="2090645" cy="293962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A close-up of a person with a beard&#10;&#10;Description automatically generated">
            <a:extLst>
              <a:ext uri="{FF2B5EF4-FFF2-40B4-BE49-F238E27FC236}">
                <a16:creationId xmlns:a16="http://schemas.microsoft.com/office/drawing/2014/main" id="{82D24A11-2FAC-1CD5-BA9E-B1E11BDE8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" r="2343" b="3"/>
          <a:stretch/>
        </p:blipFill>
        <p:spPr>
          <a:xfrm>
            <a:off x="9754152" y="2648411"/>
            <a:ext cx="2090639" cy="3067163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D6830E-6814-8F19-B9C1-8297C807188E}"/>
              </a:ext>
            </a:extLst>
          </p:cNvPr>
          <p:cNvSpPr/>
          <p:nvPr/>
        </p:nvSpPr>
        <p:spPr>
          <a:xfrm>
            <a:off x="7663508" y="5425440"/>
            <a:ext cx="4181284" cy="2901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43B19D-DC73-FBC9-0071-F38D6EFD6836}"/>
              </a:ext>
            </a:extLst>
          </p:cNvPr>
          <p:cNvSpPr/>
          <p:nvPr/>
        </p:nvSpPr>
        <p:spPr>
          <a:xfrm>
            <a:off x="7663506" y="2485816"/>
            <a:ext cx="4181284" cy="2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O" dirty="0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2B443F-44C0-2DDF-B1CE-3CF9403B37E5}"/>
              </a:ext>
            </a:extLst>
          </p:cNvPr>
          <p:cNvSpPr/>
          <p:nvPr/>
        </p:nvSpPr>
        <p:spPr>
          <a:xfrm rot="5400000">
            <a:off x="9754149" y="3918376"/>
            <a:ext cx="4181284" cy="2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O" dirty="0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726FF-F935-38B8-E3CB-D065E9B8EF4E}"/>
              </a:ext>
            </a:extLst>
          </p:cNvPr>
          <p:cNvSpPr txBox="1"/>
          <p:nvPr/>
        </p:nvSpPr>
        <p:spPr>
          <a:xfrm>
            <a:off x="10173371" y="5370452"/>
            <a:ext cx="1381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Walter Pitts</a:t>
            </a:r>
            <a:endParaRPr lang="en-JO" sz="2000" dirty="0">
              <a:solidFill>
                <a:schemeClr val="bg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0821D-A78E-AF8D-AC64-58E92B1B339D}"/>
              </a:ext>
            </a:extLst>
          </p:cNvPr>
          <p:cNvSpPr txBox="1"/>
          <p:nvPr/>
        </p:nvSpPr>
        <p:spPr>
          <a:xfrm>
            <a:off x="7890357" y="5370452"/>
            <a:ext cx="179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Warren McCulloch</a:t>
            </a:r>
            <a:endParaRPr lang="en-JO" sz="2000" dirty="0">
              <a:solidFill>
                <a:schemeClr val="bg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90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E8C5-BC35-C05E-7E6B-445A3A4E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Computational science</a:t>
            </a:r>
            <a:br>
              <a:rPr lang="en-US" sz="20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BEBEB"/>
                </a:solidFill>
              </a:rPr>
              <a:t>1950 - 1990 </a:t>
            </a:r>
            <a:endParaRPr lang="en-JO" sz="20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03E10-7952-03F2-FB70-809E94682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62" y="2603500"/>
            <a:ext cx="8073937" cy="341630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JO" sz="2000" b="1" dirty="0">
                <a:solidFill>
                  <a:schemeClr val="tx1"/>
                </a:solidFill>
              </a:rPr>
              <a:t>3- </a:t>
            </a:r>
            <a:r>
              <a:rPr lang="en-US" sz="2000" b="1" dirty="0">
                <a:solidFill>
                  <a:schemeClr val="tx1"/>
                </a:solidFill>
              </a:rPr>
              <a:t>Evolutionary programming 1960:</a:t>
            </a:r>
            <a:r>
              <a:rPr lang="en-US" sz="2000" dirty="0"/>
              <a:t>(</a:t>
            </a:r>
            <a:r>
              <a:rPr lang="en-US" sz="2000" dirty="0" err="1"/>
              <a:t>Suanfazu</a:t>
            </a:r>
            <a:r>
              <a:rPr lang="en-US" sz="2000" dirty="0"/>
              <a:t> et al., 2021) (</a:t>
            </a:r>
            <a:r>
              <a:rPr lang="en-US" sz="2000" dirty="0" err="1"/>
              <a:t>Exastax</a:t>
            </a:r>
            <a:r>
              <a:rPr lang="en-US" sz="2000" dirty="0"/>
              <a:t>, 2017) (</a:t>
            </a:r>
            <a:r>
              <a:rPr lang="en-US" sz="2000" dirty="0" err="1"/>
              <a:t>bootcamp.rutgers</a:t>
            </a:r>
            <a:r>
              <a:rPr lang="en-US" sz="2000" dirty="0"/>
              <a:t>, 2021)</a:t>
            </a:r>
            <a:endParaRPr lang="en-US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- Lawrence J. Fogel founded the Decision Science company for application evolutionary programming in business applications.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JO" sz="2000" dirty="0">
                <a:solidFill>
                  <a:schemeClr val="tx1"/>
                </a:solidFill>
              </a:rPr>
              <a:t>- It was the </a:t>
            </a:r>
            <a:r>
              <a:rPr lang="en-US" sz="2000" dirty="0">
                <a:solidFill>
                  <a:schemeClr val="tx1"/>
                </a:solidFill>
              </a:rPr>
              <a:t>first</a:t>
            </a:r>
            <a:r>
              <a:rPr lang="en-JO" sz="2000" dirty="0">
                <a:solidFill>
                  <a:schemeClr val="tx1"/>
                </a:solidFill>
              </a:rPr>
              <a:t> company that </a:t>
            </a:r>
            <a:r>
              <a:rPr lang="en-US" sz="2000" dirty="0">
                <a:solidFill>
                  <a:schemeClr val="tx1"/>
                </a:solidFill>
              </a:rPr>
              <a:t>apply</a:t>
            </a:r>
            <a:r>
              <a:rPr lang="en-JO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evolutionary</a:t>
            </a:r>
            <a:r>
              <a:rPr lang="en-JO" sz="2000" dirty="0">
                <a:solidFill>
                  <a:schemeClr val="tx1"/>
                </a:solidFill>
              </a:rPr>
              <a:t> programming to solve </a:t>
            </a:r>
            <a:r>
              <a:rPr lang="en-US" sz="2000" dirty="0">
                <a:solidFill>
                  <a:schemeClr val="tx1"/>
                </a:solidFill>
              </a:rPr>
              <a:t>real-world</a:t>
            </a:r>
            <a:r>
              <a:rPr lang="en-JO" sz="2000" dirty="0">
                <a:solidFill>
                  <a:schemeClr val="tx1"/>
                </a:solidFill>
              </a:rPr>
              <a:t> issues.</a:t>
            </a:r>
          </a:p>
        </p:txBody>
      </p:sp>
      <p:pic>
        <p:nvPicPr>
          <p:cNvPr id="5" name="Picture 4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D0366FFF-0EEE-CA48-6FA0-6CF3C0003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75" y="2778068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868F4B-660E-F7DC-A17F-813542A77BFF}"/>
              </a:ext>
            </a:extLst>
          </p:cNvPr>
          <p:cNvSpPr/>
          <p:nvPr/>
        </p:nvSpPr>
        <p:spPr>
          <a:xfrm>
            <a:off x="8664375" y="5594198"/>
            <a:ext cx="3067164" cy="2901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9FCEF-BA86-9769-F831-D84B3FD595B1}"/>
              </a:ext>
            </a:extLst>
          </p:cNvPr>
          <p:cNvSpPr txBox="1"/>
          <p:nvPr/>
        </p:nvSpPr>
        <p:spPr>
          <a:xfrm>
            <a:off x="9207528" y="5539210"/>
            <a:ext cx="179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Lawrence J. Fogel</a:t>
            </a:r>
            <a:endParaRPr lang="en-JO" sz="2000" dirty="0">
              <a:solidFill>
                <a:schemeClr val="bg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99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764D00-3321-A7B5-4682-8FFA56A2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Computational science</a:t>
            </a:r>
            <a:br>
              <a:rPr lang="en-US" sz="20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BEBEB"/>
                </a:solidFill>
              </a:rPr>
              <a:t>1950 - 1990 </a:t>
            </a:r>
            <a:endParaRPr lang="en-JO" sz="20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CA0D8-9258-F7ED-A057-D678EAA66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699" y="2601685"/>
            <a:ext cx="6319760" cy="23295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JO" sz="2000" b="1" dirty="0"/>
              <a:t>3- Databases 1970:</a:t>
            </a:r>
            <a:r>
              <a:rPr lang="en-US" sz="2000" dirty="0"/>
              <a:t>(</a:t>
            </a:r>
            <a:r>
              <a:rPr lang="en-US" sz="2000" dirty="0" err="1"/>
              <a:t>Suanfazu</a:t>
            </a:r>
            <a:r>
              <a:rPr lang="en-US" sz="2000" dirty="0"/>
              <a:t> et al., 2021) (</a:t>
            </a:r>
            <a:r>
              <a:rPr lang="en-US" sz="2000" dirty="0" err="1"/>
              <a:t>Exastax</a:t>
            </a:r>
            <a:r>
              <a:rPr lang="en-US" sz="2000" dirty="0"/>
              <a:t>, 2017) (</a:t>
            </a:r>
            <a:r>
              <a:rPr lang="en-US" sz="2000" dirty="0" err="1"/>
              <a:t>bootcamp.rutgers</a:t>
            </a:r>
            <a:r>
              <a:rPr lang="en-US" sz="2000" dirty="0"/>
              <a:t>, 2021)</a:t>
            </a:r>
            <a:endParaRPr lang="en-JO" sz="2000" b="1" dirty="0"/>
          </a:p>
          <a:p>
            <a:pPr marL="0" indent="0">
              <a:buNone/>
            </a:pPr>
            <a:endParaRPr lang="en-JO" sz="2000" dirty="0"/>
          </a:p>
          <a:p>
            <a:pPr marL="0" indent="0">
              <a:buNone/>
            </a:pPr>
            <a:r>
              <a:rPr lang="en-US" sz="2000" dirty="0"/>
              <a:t>Design an upgraded database management system that can store and retrieve big data sets.</a:t>
            </a:r>
            <a:endParaRPr lang="en-JO" sz="2000" dirty="0"/>
          </a:p>
          <a:p>
            <a:pPr marL="0" indent="0">
              <a:buNone/>
            </a:pPr>
            <a:endParaRPr lang="en-JO" sz="2000" dirty="0"/>
          </a:p>
        </p:txBody>
      </p:sp>
      <p:pic>
        <p:nvPicPr>
          <p:cNvPr id="6" name="Picture 5" descr="A group of people working in an office&#10;&#10;Description automatically generated">
            <a:extLst>
              <a:ext uri="{FF2B5EF4-FFF2-40B4-BE49-F238E27FC236}">
                <a16:creationId xmlns:a16="http://schemas.microsoft.com/office/drawing/2014/main" id="{339F7C63-3805-0892-22A9-66339160D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32" y="2471057"/>
            <a:ext cx="4947569" cy="3277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50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{1F71DB90-607A-F84E-9D86-3B3D20B126CA}tf10001076</Template>
  <TotalTime>5286</TotalTime>
  <Words>3012</Words>
  <Application>Microsoft Macintosh PowerPoint</Application>
  <PresentationFormat>Widescreen</PresentationFormat>
  <Paragraphs>366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Brush Script MT</vt:lpstr>
      <vt:lpstr>Arial</vt:lpstr>
      <vt:lpstr>Century Gothic</vt:lpstr>
      <vt:lpstr>Helvetica</vt:lpstr>
      <vt:lpstr>Noto Sans</vt:lpstr>
      <vt:lpstr>Raleway</vt:lpstr>
      <vt:lpstr>Wingdings 3</vt:lpstr>
      <vt:lpstr>Ion Boardroom</vt:lpstr>
      <vt:lpstr>Data mainig</vt:lpstr>
      <vt:lpstr>Overview</vt:lpstr>
      <vt:lpstr>Historical background</vt:lpstr>
      <vt:lpstr>Statistics (Theoretical science) 1600 - 1950</vt:lpstr>
      <vt:lpstr>Statistics (Theoretical science) 1600 - 1950</vt:lpstr>
      <vt:lpstr>Computational science 1950 - 1990 </vt:lpstr>
      <vt:lpstr>Computational science 1950 - 1990 </vt:lpstr>
      <vt:lpstr>Computational science 1950 - 1990 </vt:lpstr>
      <vt:lpstr>Computational science 1950 - 1990 </vt:lpstr>
      <vt:lpstr>Computational science 1950 - 1990 </vt:lpstr>
      <vt:lpstr>The birth of data mining 1989 - 2007 </vt:lpstr>
      <vt:lpstr>The birth of data mining 1989 - 2007 </vt:lpstr>
      <vt:lpstr>The birth of data mining 1989 - 2007 </vt:lpstr>
      <vt:lpstr>Big Data and Data Science2010 - 2022</vt:lpstr>
      <vt:lpstr>Theoretical background of data mining </vt:lpstr>
      <vt:lpstr>Theoretical background of data mining </vt:lpstr>
      <vt:lpstr>Data mining tools</vt:lpstr>
      <vt:lpstr>Data mining tools</vt:lpstr>
      <vt:lpstr>Data mining tools</vt:lpstr>
      <vt:lpstr>Data mining tools</vt:lpstr>
      <vt:lpstr>Data mining tools</vt:lpstr>
      <vt:lpstr>Data mining tools</vt:lpstr>
      <vt:lpstr>Organization</vt:lpstr>
      <vt:lpstr>Organization Information</vt:lpstr>
      <vt:lpstr>Traditional and modern approaches</vt:lpstr>
      <vt:lpstr>Building blocks of Traditional Approach</vt:lpstr>
      <vt:lpstr>Building blocks of Modern Approach</vt:lpstr>
      <vt:lpstr>Benefits</vt:lpstr>
      <vt:lpstr>Text Mining</vt:lpstr>
      <vt:lpstr>What is Text Mining?</vt:lpstr>
      <vt:lpstr>Examples</vt:lpstr>
      <vt:lpstr>Real-life examples</vt:lpstr>
      <vt:lpstr>Text mining tools that are used each sector</vt:lpstr>
      <vt:lpstr>Algorithms that are used for text mining.</vt:lpstr>
      <vt:lpstr>Text mining techniques</vt:lpstr>
      <vt:lpstr>Text mining techniques</vt:lpstr>
      <vt:lpstr>methods and approaches</vt:lpstr>
      <vt:lpstr>TF-IDF</vt:lpstr>
      <vt:lpstr>TF-IDF in my code</vt:lpstr>
      <vt:lpstr>Graph Mining</vt:lpstr>
      <vt:lpstr>What is Graph Mining?</vt:lpstr>
      <vt:lpstr>Real-life examples</vt:lpstr>
      <vt:lpstr>Real-life examples</vt:lpstr>
      <vt:lpstr>Real-life examples</vt:lpstr>
      <vt:lpstr>How graph mining algorithms work?</vt:lpstr>
      <vt:lpstr>Programming languages used for graph mining: </vt:lpstr>
      <vt:lpstr>Graph mining tools used in industry</vt:lpstr>
      <vt:lpstr>Graph mining tools used in industry</vt:lpstr>
      <vt:lpstr>Graph mining tools used in industry</vt:lpstr>
      <vt:lpstr>Your Application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Raneem.Qaddoura</dc:creator>
  <cp:lastModifiedBy>SAIF HADDAD</cp:lastModifiedBy>
  <cp:revision>29</cp:revision>
  <dcterms:created xsi:type="dcterms:W3CDTF">2023-11-26T07:28:34Z</dcterms:created>
  <dcterms:modified xsi:type="dcterms:W3CDTF">2023-12-05T16:01:41Z</dcterms:modified>
</cp:coreProperties>
</file>